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1" d="100"/>
          <a:sy n="141" d="100"/>
        </p:scale>
        <p:origin x="87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6118-E8B4-5641-91CB-3F045CDA6088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68868-1D44-9B4D-9C6C-1A9843DBE5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6118-E8B4-5641-91CB-3F045CDA6088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68868-1D44-9B4D-9C6C-1A9843DBE5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6118-E8B4-5641-91CB-3F045CDA6088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68868-1D44-9B4D-9C6C-1A9843DBE5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6118-E8B4-5641-91CB-3F045CDA6088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68868-1D44-9B4D-9C6C-1A9843DBE5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6118-E8B4-5641-91CB-3F045CDA6088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68868-1D44-9B4D-9C6C-1A9843DBE5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6118-E8B4-5641-91CB-3F045CDA6088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68868-1D44-9B4D-9C6C-1A9843DBE5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6118-E8B4-5641-91CB-3F045CDA6088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68868-1D44-9B4D-9C6C-1A9843DBE5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6118-E8B4-5641-91CB-3F045CDA6088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68868-1D44-9B4D-9C6C-1A9843DBE5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6118-E8B4-5641-91CB-3F045CDA6088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68868-1D44-9B4D-9C6C-1A9843DBE5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6118-E8B4-5641-91CB-3F045CDA6088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68868-1D44-9B4D-9C6C-1A9843DBE5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6118-E8B4-5641-91CB-3F045CDA6088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68868-1D44-9B4D-9C6C-1A9843DBE5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B6118-E8B4-5641-91CB-3F045CDA6088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68868-1D44-9B4D-9C6C-1A9843DBE53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Parallel Sorting using </a:t>
            </a:r>
            <a:r>
              <a:rPr lang="en-US" dirty="0" err="1" smtClean="0"/>
              <a:t>Pthread</a:t>
            </a:r>
            <a:r>
              <a:rPr lang="en-US" dirty="0" smtClean="0"/>
              <a:t> &amp; MPI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Juhan Kim</a:t>
            </a:r>
          </a:p>
          <a:p>
            <a:r>
              <a:rPr lang="en-US" dirty="0" smtClean="0"/>
              <a:t>@CAC of KIAS</a:t>
            </a:r>
            <a:endParaRPr lang="en-US" dirty="0"/>
          </a:p>
        </p:txBody>
      </p:sp>
      <p:pic>
        <p:nvPicPr>
          <p:cNvPr id="4" name="Picture 3" descr="TatooineSuns.jpg"/>
          <p:cNvPicPr>
            <a:picLocks noChangeAspect="1"/>
          </p:cNvPicPr>
          <p:nvPr/>
        </p:nvPicPr>
        <p:blipFill>
          <a:blip r:embed="rId2">
            <a:alphaModFix amt="58000"/>
          </a:blip>
          <a:stretch>
            <a:fillRect/>
          </a:stretch>
        </p:blipFill>
        <p:spPr>
          <a:xfrm>
            <a:off x="7105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85375" y="60514"/>
            <a:ext cx="2858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@ 2014 CAC Summer School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Pthreadsort.c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Check available threads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err="1" smtClean="0"/>
              <a:t>mutex_lock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Check the thread stack for an available slot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err="1" smtClean="0"/>
              <a:t>mutex_unlock</a:t>
            </a:r>
            <a:endParaRPr lang="en-US" dirty="0" smtClean="0"/>
          </a:p>
          <a:p>
            <a:pPr marL="514350" indent="-457200">
              <a:buNone/>
            </a:pPr>
            <a:r>
              <a:rPr lang="en-US" dirty="0" smtClean="0"/>
              <a:t>For the right &amp; left array, </a:t>
            </a:r>
          </a:p>
          <a:p>
            <a:pPr marL="514350" indent="-457200">
              <a:buFont typeface="+mj-lt"/>
              <a:buAutoNum type="arabicPeriod"/>
            </a:pPr>
            <a:r>
              <a:rPr lang="en-US" dirty="0" smtClean="0"/>
              <a:t>If a slot is available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create </a:t>
            </a:r>
            <a:r>
              <a:rPr lang="en-US" dirty="0" err="1" smtClean="0">
                <a:sym typeface="Wingdings"/>
              </a:rPr>
              <a:t>pthread</a:t>
            </a:r>
            <a:r>
              <a:rPr lang="en-US" dirty="0" smtClean="0">
                <a:sym typeface="Wingdings"/>
              </a:rPr>
              <a:t> </a:t>
            </a:r>
          </a:p>
          <a:p>
            <a:pPr marL="514350" indent="-457200">
              <a:buFont typeface="+mj-lt"/>
              <a:buAutoNum type="arabicPeriod"/>
            </a:pPr>
            <a:r>
              <a:rPr lang="en-US" sz="2400" dirty="0" smtClean="0">
                <a:sym typeface="Wingdings"/>
              </a:rPr>
              <a:t>Or no slot is found </a:t>
            </a:r>
            <a:r>
              <a:rPr lang="en-US" sz="2400" dirty="0" err="1" smtClean="0">
                <a:sym typeface="Wingdings"/>
              </a:rPr>
              <a:t></a:t>
            </a:r>
            <a:r>
              <a:rPr lang="en-US" sz="2400" dirty="0" smtClean="0">
                <a:sym typeface="Wingdings"/>
              </a:rPr>
              <a:t> recursively jump down with the current thread</a:t>
            </a:r>
            <a:endParaRPr lang="en-US" sz="2400" dirty="0" smtClean="0"/>
          </a:p>
          <a:p>
            <a:pPr marL="914400" lvl="1" indent="-45720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communicate between master thread &amp; sub threads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0’th thread</a:t>
            </a:r>
            <a:endParaRPr lang="en-US" dirty="0"/>
          </a:p>
        </p:txBody>
      </p:sp>
      <p:pic>
        <p:nvPicPr>
          <p:cNvPr id="12" name="Content Placeholder 11" descr="pthread0.tiff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25255" b="-25255"/>
          <a:stretch>
            <a:fillRect/>
          </a:stretch>
        </p:blipFill>
        <p:spPr>
          <a:xfrm>
            <a:off x="245328" y="1417638"/>
            <a:ext cx="5766728" cy="5639837"/>
          </a:xfrm>
        </p:spPr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Child thread</a:t>
            </a:r>
            <a:endParaRPr lang="en-US" dirty="0"/>
          </a:p>
        </p:txBody>
      </p:sp>
      <p:pic>
        <p:nvPicPr>
          <p:cNvPr id="13" name="Content Placeholder 12" descr="pthreadn.tiff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t="-30002" b="-30002"/>
          <a:stretch>
            <a:fillRect/>
          </a:stretch>
        </p:blipFill>
        <p:spPr>
          <a:xfrm>
            <a:off x="4497388" y="2174875"/>
            <a:ext cx="4607191" cy="4504046"/>
          </a:xfrm>
        </p:spPr>
      </p:pic>
      <p:sp>
        <p:nvSpPr>
          <p:cNvPr id="14" name="Rectangle 13"/>
          <p:cNvSpPr/>
          <p:nvPr/>
        </p:nvSpPr>
        <p:spPr>
          <a:xfrm>
            <a:off x="775463" y="5102060"/>
            <a:ext cx="3721925" cy="12361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106669" y="5163869"/>
            <a:ext cx="3721925" cy="12361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75463" y="6081290"/>
            <a:ext cx="57613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>
                <a:solidFill>
                  <a:srgbClr val="FF0000"/>
                </a:solidFill>
              </a:rPr>
              <a:t>pthread_cond_wait</a:t>
            </a:r>
            <a:r>
              <a:rPr lang="en-US" dirty="0" err="1" smtClean="0"/>
              <a:t>(pthread_cond_t</a:t>
            </a:r>
            <a:r>
              <a:rPr lang="en-US" dirty="0" smtClean="0"/>
              <a:t> *, </a:t>
            </a:r>
            <a:r>
              <a:rPr lang="en-US" dirty="0" err="1" smtClean="0"/>
              <a:t>pthread_mutex_t</a:t>
            </a:r>
            <a:r>
              <a:rPr lang="en-US" dirty="0" smtClean="0"/>
              <a:t>*)</a:t>
            </a:r>
          </a:p>
          <a:p>
            <a:r>
              <a:rPr lang="en-US" b="1" i="1" dirty="0" err="1" smtClean="0">
                <a:solidFill>
                  <a:srgbClr val="FF0000"/>
                </a:solidFill>
              </a:rPr>
              <a:t>pthread_cond_signal</a:t>
            </a:r>
            <a:r>
              <a:rPr lang="en-US" dirty="0" err="1" smtClean="0"/>
              <a:t>(pthread_cond_t</a:t>
            </a:r>
            <a:r>
              <a:rPr lang="en-US" dirty="0" smtClean="0"/>
              <a:t> *)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MPI version of </a:t>
            </a:r>
            <a:r>
              <a:rPr lang="en-US" dirty="0" err="1" smtClean="0"/>
              <a:t>qsort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Concept: distribute data over parallel ranks using </a:t>
            </a:r>
            <a:r>
              <a:rPr lang="en-US" dirty="0" err="1" smtClean="0"/>
              <a:t>MPI_Send/MPI_Recv/MPI_Sendrecv</a:t>
            </a:r>
            <a:endParaRPr lang="en-US" dirty="0" smtClean="0"/>
          </a:p>
          <a:p>
            <a:r>
              <a:rPr lang="en-US" dirty="0" smtClean="0">
                <a:solidFill>
                  <a:srgbClr val="0000FF"/>
                </a:solidFill>
              </a:rPr>
              <a:t>MPI1</a:t>
            </a:r>
            <a:r>
              <a:rPr lang="en-US" dirty="0" smtClean="0"/>
              <a:t> subdirectory: no split of the </a:t>
            </a:r>
            <a:r>
              <a:rPr lang="en-US" dirty="0" err="1" smtClean="0"/>
              <a:t>MPI_Comm</a:t>
            </a:r>
            <a:endParaRPr lang="en-US" dirty="0" smtClean="0"/>
          </a:p>
          <a:p>
            <a:pPr lvl="1"/>
            <a:r>
              <a:rPr lang="en-US" dirty="0" err="1" smtClean="0"/>
              <a:t>Onewaypqsort</a:t>
            </a:r>
            <a:r>
              <a:rPr lang="en-US" dirty="0" smtClean="0"/>
              <a:t>(): send data to one direction</a:t>
            </a:r>
          </a:p>
          <a:p>
            <a:pPr lvl="1"/>
            <a:r>
              <a:rPr lang="en-US" dirty="0" err="1" smtClean="0"/>
              <a:t>Twowaypqsort</a:t>
            </a:r>
            <a:r>
              <a:rPr lang="en-US" dirty="0" smtClean="0"/>
              <a:t>(): send data to two directions</a:t>
            </a:r>
          </a:p>
          <a:p>
            <a:pPr lvl="1"/>
            <a:r>
              <a:rPr lang="en-US" dirty="0" err="1" smtClean="0"/>
              <a:t>Pqsort</a:t>
            </a:r>
            <a:r>
              <a:rPr lang="en-US" dirty="0" smtClean="0"/>
              <a:t>(): send data directly to the target rank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MPI2</a:t>
            </a:r>
            <a:r>
              <a:rPr lang="en-US" dirty="0" smtClean="0"/>
              <a:t> subdirectory: </a:t>
            </a:r>
            <a:r>
              <a:rPr lang="en-US" dirty="0" err="1" smtClean="0"/>
              <a:t>multisectional</a:t>
            </a:r>
            <a:r>
              <a:rPr lang="en-US" dirty="0" smtClean="0"/>
              <a:t> split of </a:t>
            </a:r>
            <a:r>
              <a:rPr lang="en-US" dirty="0" err="1" smtClean="0"/>
              <a:t>MPI_Comm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implementation of MPI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40634" y="1798082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063906" y="1798082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598417" y="1798082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121689" y="1798082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667439" y="1798082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190711" y="1798082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25222" y="1798082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248494" y="1798082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866676" y="2424236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401187" y="2422648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986947" y="2427412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521458" y="2425824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044730" y="2421060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7579241" y="2419472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8163528" y="2429000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394653" y="2430588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8686800" y="2432176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988996" y="1867033"/>
            <a:ext cx="2267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One-way data sending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4547053" y="2939428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5070325" y="2939428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604836" y="2939428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128108" y="2939428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6673858" y="2939428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7197130" y="2939428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7731641" y="2939428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254913" y="2939428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4394653" y="3539975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4866676" y="3539975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5434778" y="3541563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5906801" y="3541563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6521458" y="3543151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6993481" y="3543151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7545524" y="3544739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8017547" y="3544739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8525996" y="3546327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017767" y="3008379"/>
            <a:ext cx="2240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two-way data sending</a:t>
            </a:r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4540634" y="4198086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5063906" y="4198086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5598417" y="4198086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6121689" y="4198086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667439" y="4198086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7190711" y="4198086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7725222" y="4198086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8248494" y="4198086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Curved Up Arrow 78"/>
          <p:cNvSpPr/>
          <p:nvPr/>
        </p:nvSpPr>
        <p:spPr>
          <a:xfrm>
            <a:off x="4794172" y="4753682"/>
            <a:ext cx="640606" cy="235998"/>
          </a:xfrm>
          <a:prstGeom prst="curvedUp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Curved Up Arrow 79"/>
          <p:cNvSpPr/>
          <p:nvPr/>
        </p:nvSpPr>
        <p:spPr>
          <a:xfrm>
            <a:off x="4815855" y="4787396"/>
            <a:ext cx="1068467" cy="235998"/>
          </a:xfrm>
          <a:prstGeom prst="curvedUp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1" name="Curved Up Arrow 80"/>
          <p:cNvSpPr/>
          <p:nvPr/>
        </p:nvSpPr>
        <p:spPr>
          <a:xfrm>
            <a:off x="4846885" y="4793015"/>
            <a:ext cx="1310653" cy="235998"/>
          </a:xfrm>
          <a:prstGeom prst="curvedUp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2" name="Curved Up Arrow 81"/>
          <p:cNvSpPr/>
          <p:nvPr/>
        </p:nvSpPr>
        <p:spPr>
          <a:xfrm>
            <a:off x="4817455" y="4793015"/>
            <a:ext cx="1995964" cy="314664"/>
          </a:xfrm>
          <a:prstGeom prst="curvedUp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3" name="Curved Up Arrow 82"/>
          <p:cNvSpPr/>
          <p:nvPr/>
        </p:nvSpPr>
        <p:spPr>
          <a:xfrm>
            <a:off x="4815854" y="4753682"/>
            <a:ext cx="2729669" cy="353997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Curved Up Arrow 83"/>
          <p:cNvSpPr/>
          <p:nvPr/>
        </p:nvSpPr>
        <p:spPr>
          <a:xfrm>
            <a:off x="4794171" y="4753682"/>
            <a:ext cx="3223375" cy="353997"/>
          </a:xfrm>
          <a:prstGeom prst="curvedUp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Curved Up Arrow 84"/>
          <p:cNvSpPr/>
          <p:nvPr/>
        </p:nvSpPr>
        <p:spPr>
          <a:xfrm>
            <a:off x="4794172" y="4787397"/>
            <a:ext cx="3661317" cy="412996"/>
          </a:xfrm>
          <a:prstGeom prst="curvedUp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017767" y="4267037"/>
            <a:ext cx="1996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Direct data sending</a:t>
            </a:r>
            <a:endParaRPr lang="en-US" dirty="0"/>
          </a:p>
        </p:txBody>
      </p:sp>
      <p:sp>
        <p:nvSpPr>
          <p:cNvPr id="87" name="TextBox 86"/>
          <p:cNvSpPr txBox="1"/>
          <p:nvPr/>
        </p:nvSpPr>
        <p:spPr>
          <a:xfrm>
            <a:off x="1017767" y="5771483"/>
            <a:ext cx="4211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Performance: one-way &lt;= two-way &lt; direct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mpiqsort.c</a:t>
            </a:r>
            <a:r>
              <a:rPr lang="en-US" dirty="0" smtClean="0"/>
              <a:t> (cont.)</a:t>
            </a:r>
            <a:endParaRPr lang="en-US" dirty="0"/>
          </a:p>
        </p:txBody>
      </p:sp>
      <p:pic>
        <p:nvPicPr>
          <p:cNvPr id="4" name="Content Placeholder 3" descr="mmm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22169" r="-22169"/>
          <a:stretch>
            <a:fillRect/>
          </a:stretch>
        </p:blipFill>
        <p:spPr>
          <a:ln>
            <a:solidFill>
              <a:srgbClr val="FF6600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Multisection</a:t>
            </a:r>
            <a:r>
              <a:rPr lang="en-US" dirty="0" smtClean="0"/>
              <a:t> of </a:t>
            </a:r>
            <a:r>
              <a:rPr lang="en-US" dirty="0" err="1" smtClean="0"/>
              <a:t>MPI_Comm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MPI_Comm_Split(MPI_Comm</a:t>
            </a:r>
            <a:r>
              <a:rPr lang="en-US" dirty="0" smtClean="0"/>
              <a:t>, </a:t>
            </a:r>
            <a:r>
              <a:rPr lang="en-US" dirty="0" err="1" smtClean="0"/>
              <a:t>int</a:t>
            </a:r>
            <a:r>
              <a:rPr lang="en-US" dirty="0" smtClean="0"/>
              <a:t> , </a:t>
            </a:r>
            <a:r>
              <a:rPr lang="en-US" dirty="0" err="1" smtClean="0"/>
              <a:t>int</a:t>
            </a:r>
            <a:r>
              <a:rPr lang="en-US" dirty="0" smtClean="0"/>
              <a:t>, </a:t>
            </a:r>
            <a:r>
              <a:rPr lang="en-US" dirty="0" err="1" smtClean="0"/>
              <a:t>MPI_Comm</a:t>
            </a:r>
            <a:r>
              <a:rPr lang="en-US" dirty="0" smtClean="0"/>
              <a:t> *)</a:t>
            </a:r>
          </a:p>
          <a:p>
            <a:pPr lvl="1"/>
            <a:r>
              <a:rPr lang="en-US" dirty="0" smtClean="0"/>
              <a:t>Split the current communication ranks into multiple sub-communication groups</a:t>
            </a:r>
          </a:p>
          <a:p>
            <a:pPr lvl="1"/>
            <a:r>
              <a:rPr lang="en-US" dirty="0" smtClean="0"/>
              <a:t>See lines between 315 and 320 in “</a:t>
            </a:r>
            <a:r>
              <a:rPr lang="en-US" dirty="0" err="1" smtClean="0"/>
              <a:t>mpiqsort.c</a:t>
            </a:r>
            <a:r>
              <a:rPr lang="en-US" dirty="0" smtClean="0"/>
              <a:t>”</a:t>
            </a:r>
          </a:p>
          <a:p>
            <a:pPr lvl="2"/>
            <a:r>
              <a:rPr lang="en-US" dirty="0" err="1" smtClean="0"/>
              <a:t>Subgroupid</a:t>
            </a:r>
            <a:r>
              <a:rPr lang="en-US" dirty="0" smtClean="0"/>
              <a:t>: subgroup id to which the current rank is assigned</a:t>
            </a:r>
          </a:p>
          <a:p>
            <a:pPr lvl="2"/>
            <a:r>
              <a:rPr lang="en-US" dirty="0" smtClean="0"/>
              <a:t>Key: rank in the subgroup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Run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“make new” in the directories.</a:t>
            </a:r>
          </a:p>
          <a:p>
            <a:r>
              <a:rPr lang="en-US" dirty="0" err="1" smtClean="0"/>
              <a:t>Pthread</a:t>
            </a:r>
            <a:r>
              <a:rPr lang="en-US" dirty="0" smtClean="0"/>
              <a:t>: </a:t>
            </a:r>
          </a:p>
          <a:p>
            <a:pPr lvl="1">
              <a:buNone/>
            </a:pPr>
            <a:r>
              <a:rPr lang="en-US" dirty="0" smtClean="0"/>
              <a:t>[</a:t>
            </a:r>
            <a:r>
              <a:rPr lang="en-US" dirty="0" err="1" smtClean="0"/>
              <a:t>kjhan@annapurna</a:t>
            </a:r>
            <a:r>
              <a:rPr lang="en-US" dirty="0" smtClean="0"/>
              <a:t> </a:t>
            </a:r>
            <a:r>
              <a:rPr lang="en-US" dirty="0" err="1" smtClean="0"/>
              <a:t>Pthread</a:t>
            </a:r>
            <a:r>
              <a:rPr lang="en-US" dirty="0" smtClean="0"/>
              <a:t>]$ ./</a:t>
            </a:r>
            <a:r>
              <a:rPr lang="en-US" dirty="0" err="1" smtClean="0"/>
              <a:t>examp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problem size = 3000000</a:t>
            </a:r>
          </a:p>
          <a:p>
            <a:pPr lvl="1">
              <a:buNone/>
            </a:pPr>
            <a:r>
              <a:rPr lang="en-US" dirty="0" err="1" smtClean="0"/>
              <a:t>sysmtem</a:t>
            </a:r>
            <a:r>
              <a:rPr lang="en-US" dirty="0" smtClean="0"/>
              <a:t> sequential </a:t>
            </a:r>
            <a:r>
              <a:rPr lang="en-US" dirty="0" err="1" smtClean="0"/>
              <a:t>qsort</a:t>
            </a:r>
            <a:r>
              <a:rPr lang="en-US" dirty="0" smtClean="0"/>
              <a:t>: time : 1.02746   : 0.499977</a:t>
            </a:r>
          </a:p>
          <a:p>
            <a:pPr lvl="1">
              <a:buNone/>
            </a:pPr>
            <a:r>
              <a:rPr lang="en-US" dirty="0" smtClean="0"/>
              <a:t>implemented sequential </a:t>
            </a:r>
            <a:r>
              <a:rPr lang="en-US" dirty="0" err="1" smtClean="0"/>
              <a:t>qsort</a:t>
            </a:r>
            <a:r>
              <a:rPr lang="en-US" dirty="0" smtClean="0"/>
              <a:t>: time : 1.83319   : 0.50026</a:t>
            </a:r>
          </a:p>
          <a:p>
            <a:pPr lvl="1">
              <a:buNone/>
            </a:pPr>
            <a:r>
              <a:rPr lang="en-US" dirty="0" smtClean="0"/>
              <a:t>implemented 4-pthread </a:t>
            </a:r>
            <a:r>
              <a:rPr lang="en-US" dirty="0" err="1" smtClean="0"/>
              <a:t>qsort</a:t>
            </a:r>
            <a:r>
              <a:rPr lang="en-US" dirty="0" smtClean="0"/>
              <a:t>: time : 0.713937   : 0.499977</a:t>
            </a:r>
          </a:p>
          <a:p>
            <a:pPr lvl="1">
              <a:buNone/>
            </a:pPr>
            <a:r>
              <a:rPr lang="en-US" dirty="0" smtClean="0"/>
              <a:t>implemented 12-pthread </a:t>
            </a:r>
            <a:r>
              <a:rPr lang="en-US" dirty="0" err="1" smtClean="0"/>
              <a:t>qsort</a:t>
            </a:r>
            <a:r>
              <a:rPr lang="en-US" dirty="0" smtClean="0"/>
              <a:t>: time : 0.611005   : 0.50026</a:t>
            </a:r>
          </a:p>
          <a:p>
            <a:pPr lvl="1">
              <a:buNone/>
            </a:pPr>
            <a:r>
              <a:rPr lang="en-US" dirty="0" smtClean="0"/>
              <a:t>implemented my sequential </a:t>
            </a:r>
            <a:r>
              <a:rPr lang="en-US" dirty="0" err="1" smtClean="0"/>
              <a:t>qsort</a:t>
            </a:r>
            <a:r>
              <a:rPr lang="en-US" dirty="0" smtClean="0"/>
              <a:t>: time : 2.50612   : 0.499977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 check (</a:t>
            </a:r>
            <a:r>
              <a:rPr lang="en-US" dirty="0" err="1" smtClean="0"/>
              <a:t>n</a:t>
            </a:r>
            <a:r>
              <a:rPr lang="en-US" baseline="-25000" dirty="0" err="1" smtClean="0"/>
              <a:t>p</a:t>
            </a:r>
            <a:r>
              <a:rPr lang="en-US" dirty="0" smtClean="0"/>
              <a:t>=10,000,000*12)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2872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MPI1</a:t>
            </a:r>
          </a:p>
          <a:p>
            <a:pPr>
              <a:buNone/>
            </a:pPr>
            <a:r>
              <a:rPr lang="en-US" dirty="0" smtClean="0"/>
              <a:t>[</a:t>
            </a:r>
            <a:r>
              <a:rPr lang="en-US" dirty="0" err="1" smtClean="0"/>
              <a:t>kjhan@annapurna</a:t>
            </a:r>
            <a:r>
              <a:rPr lang="en-US" dirty="0" smtClean="0"/>
              <a:t> MPI1]$ </a:t>
            </a:r>
            <a:r>
              <a:rPr lang="en-US" dirty="0" err="1" smtClean="0"/>
              <a:t>mpirun</a:t>
            </a:r>
            <a:r>
              <a:rPr lang="en-US" dirty="0" smtClean="0"/>
              <a:t> -</a:t>
            </a:r>
            <a:r>
              <a:rPr lang="en-US" dirty="0" err="1" smtClean="0"/>
              <a:t>np</a:t>
            </a:r>
            <a:r>
              <a:rPr lang="en-US" dirty="0" smtClean="0"/>
              <a:t> 12 ./</a:t>
            </a:r>
            <a:r>
              <a:rPr lang="en-US" dirty="0" err="1" smtClean="0"/>
              <a:t>main.exe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…</a:t>
            </a:r>
          </a:p>
          <a:p>
            <a:pPr>
              <a:buNone/>
            </a:pPr>
            <a:r>
              <a:rPr lang="en-US" dirty="0" smtClean="0"/>
              <a:t>wall </a:t>
            </a:r>
            <a:r>
              <a:rPr lang="en-US" dirty="0" err="1" smtClean="0"/>
              <a:t>clocktime</a:t>
            </a:r>
            <a:r>
              <a:rPr lang="en-US" dirty="0" smtClean="0"/>
              <a:t> for </a:t>
            </a:r>
            <a:r>
              <a:rPr lang="en-US" dirty="0" err="1" smtClean="0">
                <a:solidFill>
                  <a:srgbClr val="FF0000"/>
                </a:solidFill>
              </a:rPr>
              <a:t>oneway</a:t>
            </a:r>
            <a:r>
              <a:rPr lang="en-US" dirty="0" smtClean="0">
                <a:solidFill>
                  <a:srgbClr val="FF0000"/>
                </a:solidFill>
              </a:rPr>
              <a:t> sorting: 6.47052 second</a:t>
            </a:r>
          </a:p>
          <a:p>
            <a:pPr>
              <a:buNone/>
            </a:pPr>
            <a:r>
              <a:rPr lang="en-US" dirty="0" smtClean="0"/>
              <a:t>…</a:t>
            </a:r>
          </a:p>
          <a:p>
            <a:pPr>
              <a:buNone/>
            </a:pPr>
            <a:r>
              <a:rPr lang="en-US" dirty="0" smtClean="0"/>
              <a:t>wall </a:t>
            </a:r>
            <a:r>
              <a:rPr lang="en-US" dirty="0" err="1" smtClean="0"/>
              <a:t>clocktime</a:t>
            </a:r>
            <a:r>
              <a:rPr lang="en-US" dirty="0" smtClean="0"/>
              <a:t> for </a:t>
            </a:r>
            <a:r>
              <a:rPr lang="en-US" dirty="0" err="1" smtClean="0">
                <a:solidFill>
                  <a:srgbClr val="FF0000"/>
                </a:solidFill>
              </a:rPr>
              <a:t>twoway</a:t>
            </a:r>
            <a:r>
              <a:rPr lang="en-US" dirty="0" smtClean="0">
                <a:solidFill>
                  <a:srgbClr val="FF0000"/>
                </a:solidFill>
              </a:rPr>
              <a:t> sorting: 6.03415 second</a:t>
            </a:r>
          </a:p>
          <a:p>
            <a:pPr>
              <a:buNone/>
            </a:pPr>
            <a:r>
              <a:rPr lang="en-US" dirty="0" smtClean="0"/>
              <a:t>…</a:t>
            </a:r>
          </a:p>
          <a:p>
            <a:pPr>
              <a:buNone/>
            </a:pPr>
            <a:r>
              <a:rPr lang="en-US" dirty="0" smtClean="0"/>
              <a:t>wall </a:t>
            </a:r>
            <a:r>
              <a:rPr lang="en-US" dirty="0" err="1" smtClean="0"/>
              <a:t>clocktime</a:t>
            </a:r>
            <a:r>
              <a:rPr lang="en-US" dirty="0" smtClean="0"/>
              <a:t> for </a:t>
            </a:r>
            <a:r>
              <a:rPr lang="en-US" dirty="0" smtClean="0">
                <a:solidFill>
                  <a:srgbClr val="FF0000"/>
                </a:solidFill>
              </a:rPr>
              <a:t>direct sorting: 4.74621 second</a:t>
            </a:r>
          </a:p>
          <a:p>
            <a:r>
              <a:rPr lang="en-US" dirty="0" smtClean="0">
                <a:solidFill>
                  <a:srgbClr val="3366FF"/>
                </a:solidFill>
              </a:rPr>
              <a:t>MPI2</a:t>
            </a:r>
          </a:p>
          <a:p>
            <a:pPr>
              <a:buNone/>
            </a:pPr>
            <a:r>
              <a:rPr lang="en-US" dirty="0" smtClean="0"/>
              <a:t>wall </a:t>
            </a:r>
            <a:r>
              <a:rPr lang="en-US" dirty="0" err="1" smtClean="0"/>
              <a:t>clocktime</a:t>
            </a:r>
            <a:r>
              <a:rPr lang="en-US" dirty="0" smtClean="0"/>
              <a:t> for </a:t>
            </a:r>
            <a:r>
              <a:rPr lang="en-US" dirty="0" err="1" smtClean="0">
                <a:solidFill>
                  <a:srgbClr val="FF0000"/>
                </a:solidFill>
              </a:rPr>
              <a:t>mpi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multisection</a:t>
            </a:r>
            <a:r>
              <a:rPr lang="en-US" dirty="0" smtClean="0">
                <a:solidFill>
                  <a:srgbClr val="FF0000"/>
                </a:solidFill>
              </a:rPr>
              <a:t> sorting: 1.14105 second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95644" y="4360351"/>
            <a:ext cx="7889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Conclusion:</a:t>
            </a:r>
          </a:p>
          <a:p>
            <a:r>
              <a:rPr lang="en-US" sz="2400" b="1" dirty="0" smtClean="0"/>
              <a:t> </a:t>
            </a:r>
            <a:r>
              <a:rPr lang="en-US" dirty="0" err="1" smtClean="0"/>
              <a:t>mpi</a:t>
            </a:r>
            <a:r>
              <a:rPr lang="en-US" dirty="0" smtClean="0"/>
              <a:t> </a:t>
            </a:r>
            <a:r>
              <a:rPr lang="en-US" dirty="0" err="1" smtClean="0"/>
              <a:t>multisection</a:t>
            </a:r>
            <a:r>
              <a:rPr lang="en-US" dirty="0" smtClean="0"/>
              <a:t> is the best because of # of communications is smallest.</a:t>
            </a:r>
          </a:p>
          <a:p>
            <a:r>
              <a:rPr lang="en-US" dirty="0" err="1" smtClean="0"/>
              <a:t>Multisection</a:t>
            </a:r>
            <a:r>
              <a:rPr lang="en-US" dirty="0" smtClean="0"/>
              <a:t> : is equal to # of prime numbers of the # of ranks</a:t>
            </a:r>
          </a:p>
          <a:p>
            <a:r>
              <a:rPr lang="en-US" dirty="0" smtClean="0"/>
              <a:t>Direct sorting: is equal to the # of ranks</a:t>
            </a:r>
          </a:p>
          <a:p>
            <a:r>
              <a:rPr lang="en-US" dirty="0" err="1" smtClean="0"/>
              <a:t>N(rank</a:t>
            </a:r>
            <a:r>
              <a:rPr lang="en-US" dirty="0" smtClean="0"/>
              <a:t>)=16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multisection</a:t>
            </a:r>
            <a:r>
              <a:rPr lang="en-US" dirty="0" smtClean="0">
                <a:sym typeface="Wingdings"/>
              </a:rPr>
              <a:t>: 4 communications / direct: 15 communications.</a:t>
            </a:r>
          </a:p>
          <a:p>
            <a:r>
              <a:rPr lang="en-US" dirty="0" err="1" smtClean="0">
                <a:sym typeface="Wingdings"/>
              </a:rPr>
              <a:t>N(rank</a:t>
            </a:r>
            <a:r>
              <a:rPr lang="en-US" dirty="0" smtClean="0">
                <a:sym typeface="Wingdings"/>
              </a:rPr>
              <a:t>)=12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3/11</a:t>
            </a:r>
            <a:endParaRPr lang="en-US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Two most popular </a:t>
            </a:r>
            <a:r>
              <a:rPr lang="en-US" dirty="0" err="1" smtClean="0"/>
              <a:t>Sortings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Merge sort:</a:t>
            </a:r>
          </a:p>
          <a:p>
            <a:pPr lvl="1"/>
            <a:r>
              <a:rPr lang="en-US" dirty="0" err="1" smtClean="0"/>
              <a:t>Recursive,no</a:t>
            </a:r>
            <a:r>
              <a:rPr lang="en-US" dirty="0" smtClean="0"/>
              <a:t> pivot, </a:t>
            </a:r>
            <a:r>
              <a:rPr lang="en-US" dirty="0" err="1" smtClean="0"/>
              <a:t>O(NlogN</a:t>
            </a:r>
            <a:r>
              <a:rPr lang="en-US" dirty="0" smtClean="0"/>
              <a:t>), moderate</a:t>
            </a:r>
          </a:p>
          <a:p>
            <a:pPr lvl="1"/>
            <a:r>
              <a:rPr lang="en-US" dirty="0" smtClean="0"/>
              <a:t>Divide-and conquer</a:t>
            </a:r>
          </a:p>
          <a:p>
            <a:pPr lvl="1"/>
            <a:r>
              <a:rPr lang="en-US" dirty="0" smtClean="0"/>
              <a:t>stable</a:t>
            </a:r>
          </a:p>
        </p:txBody>
      </p:sp>
      <p:pic>
        <p:nvPicPr>
          <p:cNvPr id="7" name="Content Placeholder 6" descr="Merge_sort_algorithm_diagram.svg.pn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8167" b="-816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POSIX Thread .vs. fork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2180175"/>
          <a:ext cx="8129085" cy="3524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8379"/>
                <a:gridCol w="657931"/>
                <a:gridCol w="687578"/>
                <a:gridCol w="657931"/>
                <a:gridCol w="647318"/>
                <a:gridCol w="687578"/>
                <a:gridCol w="1322370"/>
              </a:tblGrid>
              <a:tr h="440075">
                <a:tc rowSpan="2">
                  <a:txBody>
                    <a:bodyPr/>
                    <a:lstStyle/>
                    <a:p>
                      <a:r>
                        <a:rPr lang="en-US" dirty="0" smtClean="0"/>
                        <a:t>Platform</a:t>
                      </a:r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Fork() #50,000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Pthread_create()#50,000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007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Sys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sys</a:t>
                      </a:r>
                      <a:endParaRPr lang="en-US" dirty="0"/>
                    </a:p>
                  </a:txBody>
                  <a:tcPr/>
                </a:tc>
              </a:tr>
              <a:tr h="444288">
                <a:tc>
                  <a:txBody>
                    <a:bodyPr/>
                    <a:lstStyle/>
                    <a:p>
                      <a:r>
                        <a:rPr lang="en-US" dirty="0" smtClean="0"/>
                        <a:t>Intel</a:t>
                      </a:r>
                      <a:r>
                        <a:rPr lang="en-US" baseline="0" dirty="0" smtClean="0"/>
                        <a:t> 2.6 Xeon E5-2670 (16core)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0.3</a:t>
                      </a:r>
                      <a:endParaRPr lang="en-US" dirty="0"/>
                    </a:p>
                  </a:txBody>
                  <a:tcPr/>
                </a:tc>
              </a:tr>
              <a:tr h="440075">
                <a:tc>
                  <a:txBody>
                    <a:bodyPr/>
                    <a:lstStyle/>
                    <a:p>
                      <a:r>
                        <a:rPr lang="en-US" dirty="0" smtClean="0"/>
                        <a:t>Intel 2.8 Xeon 5660 (12core)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</a:t>
                      </a:r>
                      <a:endParaRPr lang="en-US" dirty="0"/>
                    </a:p>
                  </a:txBody>
                  <a:tcPr/>
                </a:tc>
              </a:tr>
              <a:tr h="440075">
                <a:tc>
                  <a:txBody>
                    <a:bodyPr/>
                    <a:lstStyle/>
                    <a:p>
                      <a:r>
                        <a:rPr lang="en-US" dirty="0" smtClean="0"/>
                        <a:t>AMD 2.3 </a:t>
                      </a:r>
                      <a:r>
                        <a:rPr lang="en-US" dirty="0" err="1" smtClean="0"/>
                        <a:t>Opteron</a:t>
                      </a:r>
                      <a:r>
                        <a:rPr lang="en-US" baseline="0" dirty="0" smtClean="0"/>
                        <a:t> (16 core)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1.3</a:t>
                      </a:r>
                      <a:endParaRPr lang="en-US" dirty="0"/>
                    </a:p>
                  </a:txBody>
                  <a:tcPr/>
                </a:tc>
              </a:tr>
              <a:tr h="440075">
                <a:tc>
                  <a:txBody>
                    <a:bodyPr/>
                    <a:lstStyle/>
                    <a:p>
                      <a:r>
                        <a:rPr lang="en-US" dirty="0" smtClean="0"/>
                        <a:t>IBM 4.0 Power6 (8cpu)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</a:t>
                      </a:r>
                      <a:endParaRPr lang="en-US" dirty="0"/>
                    </a:p>
                  </a:txBody>
                  <a:tcPr/>
                </a:tc>
              </a:tr>
              <a:tr h="440075">
                <a:tc>
                  <a:txBody>
                    <a:bodyPr/>
                    <a:lstStyle/>
                    <a:p>
                      <a:r>
                        <a:rPr lang="en-US" dirty="0" smtClean="0"/>
                        <a:t>Intel 1.4</a:t>
                      </a:r>
                      <a:r>
                        <a:rPr lang="en-US" baseline="0" dirty="0" smtClean="0"/>
                        <a:t> Itanium2 (4cpu)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54.5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0.6</a:t>
                      </a:r>
                      <a:endParaRPr lang="en-US" dirty="0"/>
                    </a:p>
                  </a:txBody>
                  <a:tcPr/>
                </a:tc>
              </a:tr>
              <a:tr h="44007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91526" y="6416908"/>
            <a:ext cx="4429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computing.llnl.gov/tutorials/pthreads</a:t>
            </a:r>
            <a:r>
              <a:rPr lang="en-US" dirty="0" smtClean="0"/>
              <a:t>/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Two most popular </a:t>
            </a:r>
            <a:r>
              <a:rPr lang="en-US" dirty="0" err="1" smtClean="0"/>
              <a:t>Sortings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Quick sort: </a:t>
            </a:r>
          </a:p>
          <a:p>
            <a:pPr lvl="1"/>
            <a:r>
              <a:rPr lang="en-US" dirty="0" smtClean="0"/>
              <a:t>Recursive, in-line swap, pivot (partitioning),</a:t>
            </a:r>
          </a:p>
          <a:p>
            <a:pPr lvl="1"/>
            <a:r>
              <a:rPr lang="en-US" dirty="0" smtClean="0"/>
              <a:t>divide-and-conquer, </a:t>
            </a:r>
            <a:r>
              <a:rPr lang="en-US" dirty="0" err="1" smtClean="0"/>
              <a:t>O(NlogN</a:t>
            </a:r>
            <a:r>
              <a:rPr lang="en-US" dirty="0" smtClean="0"/>
              <a:t>), fastest</a:t>
            </a:r>
          </a:p>
          <a:p>
            <a:pPr lvl="1"/>
            <a:r>
              <a:rPr lang="en-US" dirty="0" smtClean="0"/>
              <a:t>unstable</a:t>
            </a:r>
          </a:p>
        </p:txBody>
      </p:sp>
      <p:pic>
        <p:nvPicPr>
          <p:cNvPr id="8" name="Picture 7" descr="200px-Quicksort-diagram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8755" y="1224943"/>
            <a:ext cx="2699424" cy="53988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(</a:t>
            </a:r>
            <a:r>
              <a:rPr lang="en-US" dirty="0" err="1" smtClean="0"/>
              <a:t>pthreadsort.c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57516"/>
            <a:ext cx="8229600" cy="1674463"/>
          </a:xfrm>
        </p:spPr>
        <p:txBody>
          <a:bodyPr/>
          <a:lstStyle/>
          <a:p>
            <a:r>
              <a:rPr lang="en-US" dirty="0" err="1" smtClean="0"/>
              <a:t>Smyqsort</a:t>
            </a:r>
            <a:r>
              <a:rPr lang="en-US" dirty="0" smtClean="0"/>
              <a:t>(): simple sequential version of the </a:t>
            </a:r>
            <a:r>
              <a:rPr lang="en-US" dirty="0" err="1" smtClean="0"/>
              <a:t>qsort</a:t>
            </a:r>
            <a:endParaRPr lang="en-US" dirty="0"/>
          </a:p>
        </p:txBody>
      </p:sp>
      <p:pic>
        <p:nvPicPr>
          <p:cNvPr id="7" name="Picture 6" descr="pthread4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191414"/>
            <a:ext cx="8139931" cy="45092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70664" y="5411867"/>
            <a:ext cx="368562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 smtClean="0">
                <a:sym typeface="Wingdings"/>
              </a:rPr>
              <a:t></a:t>
            </a:r>
            <a:r>
              <a:rPr lang="en-US" dirty="0" smtClean="0">
                <a:sym typeface="Wingdings"/>
              </a:rPr>
              <a:t> </a:t>
            </a:r>
            <a:r>
              <a:rPr lang="en-US" dirty="0" smtClean="0"/>
              <a:t>If all elements are same, it returns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685789" y="6057291"/>
            <a:ext cx="4776402" cy="382093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  <a:alpha val="98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Pthread</a:t>
            </a:r>
            <a:r>
              <a:rPr lang="en-US" dirty="0" smtClean="0"/>
              <a:t> version of </a:t>
            </a:r>
            <a:r>
              <a:rPr lang="en-US" dirty="0" err="1" smtClean="0"/>
              <a:t>qsort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06612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Managing the thread stack: to create a thread function</a:t>
            </a:r>
          </a:p>
          <a:p>
            <a:pPr lvl="1"/>
            <a:r>
              <a:rPr lang="en-US" dirty="0" smtClean="0"/>
              <a:t>Contains thread id, input arguments, &amp; etc.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Master </a:t>
            </a:r>
            <a:r>
              <a:rPr lang="en-US" dirty="0" smtClean="0"/>
              <a:t>thread: observe the stack whether all of its slots are cleared or not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terminate the program if cleared.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  <a:sym typeface="Wingdings"/>
              </a:rPr>
              <a:t>Child </a:t>
            </a:r>
            <a:r>
              <a:rPr lang="en-US" dirty="0" smtClean="0">
                <a:sym typeface="Wingdings"/>
              </a:rPr>
              <a:t>thread: request another child thread if a slot in stack is available.</a:t>
            </a:r>
            <a:endParaRPr lang="en-US" dirty="0" smtClean="0"/>
          </a:p>
          <a:p>
            <a:r>
              <a:rPr lang="en-US" dirty="0" smtClean="0"/>
              <a:t>Atomic process (</a:t>
            </a:r>
            <a:r>
              <a:rPr lang="en-US" dirty="0" smtClean="0">
                <a:solidFill>
                  <a:srgbClr val="0000FF"/>
                </a:solidFill>
              </a:rPr>
              <a:t>mut</a:t>
            </a:r>
            <a:r>
              <a:rPr lang="en-US" dirty="0" smtClean="0"/>
              <a:t>ual </a:t>
            </a:r>
            <a:r>
              <a:rPr lang="en-US" dirty="0" smtClean="0">
                <a:solidFill>
                  <a:srgbClr val="0000FF"/>
                </a:solidFill>
              </a:rPr>
              <a:t>ex</a:t>
            </a:r>
            <a:r>
              <a:rPr lang="en-US" dirty="0" smtClean="0"/>
              <a:t>clusion) between pairs of locking and unlocking (similar to critical directive  in </a:t>
            </a:r>
            <a:r>
              <a:rPr lang="en-US" dirty="0" err="1" smtClean="0"/>
              <a:t>OpenMP</a:t>
            </a:r>
            <a:r>
              <a:rPr lang="en-US" dirty="0" smtClean="0"/>
              <a:t>)</a:t>
            </a:r>
          </a:p>
          <a:p>
            <a:pPr lvl="1"/>
            <a:r>
              <a:rPr lang="en-US" b="1" i="1" dirty="0" err="1" smtClean="0">
                <a:solidFill>
                  <a:srgbClr val="FF0000"/>
                </a:solidFill>
              </a:rPr>
              <a:t>pthread_mutex_lock(pthread_mutex_t</a:t>
            </a:r>
            <a:r>
              <a:rPr lang="en-US" b="1" i="1" dirty="0" smtClean="0">
                <a:solidFill>
                  <a:srgbClr val="FF0000"/>
                </a:solidFill>
              </a:rPr>
              <a:t>*);</a:t>
            </a:r>
          </a:p>
          <a:p>
            <a:pPr lvl="1"/>
            <a:r>
              <a:rPr lang="en-US" i="1" dirty="0" smtClean="0"/>
              <a:t>Check the thread stack whether there is an available slot</a:t>
            </a:r>
          </a:p>
          <a:p>
            <a:pPr lvl="1"/>
            <a:r>
              <a:rPr lang="en-US" b="1" i="1" dirty="0" err="1" smtClean="0">
                <a:solidFill>
                  <a:srgbClr val="FF0000"/>
                </a:solidFill>
              </a:rPr>
              <a:t>pthread_mutex_unlock(pthread_mutex_t</a:t>
            </a:r>
            <a:r>
              <a:rPr lang="en-US" b="1" i="1" dirty="0" smtClean="0">
                <a:solidFill>
                  <a:srgbClr val="FF0000"/>
                </a:solidFill>
              </a:rPr>
              <a:t> *);</a:t>
            </a:r>
          </a:p>
          <a:p>
            <a:r>
              <a:rPr lang="en-US" dirty="0" smtClean="0"/>
              <a:t>Create a thread using </a:t>
            </a:r>
            <a:r>
              <a:rPr lang="en-US" b="1" i="1" dirty="0" err="1" smtClean="0">
                <a:solidFill>
                  <a:srgbClr val="FF0000"/>
                </a:solidFill>
              </a:rPr>
              <a:t>pthread_create(void</a:t>
            </a:r>
            <a:r>
              <a:rPr lang="en-US" b="1" i="1" dirty="0" smtClean="0">
                <a:solidFill>
                  <a:srgbClr val="FF0000"/>
                </a:solidFill>
              </a:rPr>
              <a:t> *) </a:t>
            </a:r>
            <a:r>
              <a:rPr lang="en-US" dirty="0" smtClean="0"/>
              <a:t>less all the allowed # of threads are used.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PTHREAD_CREATE_DETACHED</a:t>
            </a:r>
            <a:r>
              <a:rPr lang="en-US" dirty="0" smtClean="0"/>
              <a:t> </a:t>
            </a:r>
            <a:r>
              <a:rPr lang="en-US" dirty="0" err="1" smtClean="0">
                <a:sym typeface="Wingdings"/>
              </a:rPr>
              <a:t>a</a:t>
            </a:r>
            <a:r>
              <a:rPr lang="en-US" dirty="0" smtClean="0">
                <a:sym typeface="Wingdings"/>
              </a:rPr>
              <a:t> caller process does not wait until a thread is completed (just ignore the child process)</a:t>
            </a:r>
          </a:p>
          <a:p>
            <a:pPr lvl="1"/>
            <a:r>
              <a:rPr lang="en-US" b="1" i="1" dirty="0" err="1" smtClean="0">
                <a:solidFill>
                  <a:srgbClr val="FF0000"/>
                </a:solidFill>
                <a:sym typeface="Wingdings"/>
              </a:rPr>
              <a:t>pthread_attr_setdetachstate</a:t>
            </a:r>
            <a:r>
              <a:rPr lang="en-US" dirty="0" err="1" smtClean="0">
                <a:sym typeface="Wingdings"/>
              </a:rPr>
              <a:t>(pthread_attr_t</a:t>
            </a:r>
            <a:r>
              <a:rPr lang="en-US" dirty="0" smtClean="0">
                <a:sym typeface="Wingdings"/>
              </a:rPr>
              <a:t> *, 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PTHREAD_CREATE_DETACHED</a:t>
            </a:r>
            <a:r>
              <a:rPr lang="en-US" dirty="0" smtClean="0">
                <a:sym typeface="Wingdings"/>
              </a:rPr>
              <a:t>)</a:t>
            </a:r>
          </a:p>
          <a:p>
            <a:r>
              <a:rPr lang="en-US" dirty="0" smtClean="0">
                <a:solidFill>
                  <a:srgbClr val="0000FF"/>
                </a:solidFill>
                <a:sym typeface="Wingdings"/>
              </a:rPr>
              <a:t>PTHREAD_CREATE_JOINABLE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a</a:t>
            </a:r>
            <a:r>
              <a:rPr lang="en-US" dirty="0" smtClean="0">
                <a:sym typeface="Wingdings"/>
              </a:rPr>
              <a:t> caller can wait a thread until it completes its jobs.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Pthreadsort.c</a:t>
            </a:r>
            <a:r>
              <a:rPr lang="en-US" dirty="0" smtClean="0"/>
              <a:t> </a:t>
            </a:r>
            <a:r>
              <a:rPr lang="en-US" sz="2400" dirty="0" smtClean="0"/>
              <a:t>(lines 265-293)</a:t>
            </a:r>
            <a:endParaRPr lang="en-US" sz="2400" dirty="0"/>
          </a:p>
        </p:txBody>
      </p:sp>
      <p:pic>
        <p:nvPicPr>
          <p:cNvPr id="4" name="Content Placeholder 3" descr="pthread4.tiff"/>
          <p:cNvPicPr>
            <a:picLocks noGrp="1" noChangeAspect="1"/>
          </p:cNvPicPr>
          <p:nvPr>
            <p:ph idx="1"/>
          </p:nvPr>
        </p:nvPicPr>
        <p:blipFill>
          <a:blip r:embed="rId2"/>
          <a:srcRect t="-7758" b="-7758"/>
          <a:stretch>
            <a:fillRect/>
          </a:stretch>
        </p:blipFill>
        <p:spPr>
          <a:xfrm>
            <a:off x="457200" y="1544511"/>
            <a:ext cx="8229600" cy="4525963"/>
          </a:xfrm>
        </p:spPr>
      </p:pic>
      <p:cxnSp>
        <p:nvCxnSpPr>
          <p:cNvPr id="6" name="Straight Connector 5"/>
          <p:cNvCxnSpPr/>
          <p:nvPr/>
        </p:nvCxnSpPr>
        <p:spPr>
          <a:xfrm>
            <a:off x="457200" y="4360351"/>
            <a:ext cx="2925616" cy="337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648798" y="4790131"/>
            <a:ext cx="2798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Closing part: wait until all threads are completed.</a:t>
            </a:r>
            <a:endParaRPr lang="en-US" dirty="0"/>
          </a:p>
        </p:txBody>
      </p:sp>
      <p:sp>
        <p:nvSpPr>
          <p:cNvPr id="8" name="Right Brace 7"/>
          <p:cNvSpPr/>
          <p:nvPr/>
        </p:nvSpPr>
        <p:spPr>
          <a:xfrm>
            <a:off x="5293377" y="4700227"/>
            <a:ext cx="213533" cy="93002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e 8"/>
          <p:cNvSpPr/>
          <p:nvPr/>
        </p:nvSpPr>
        <p:spPr>
          <a:xfrm>
            <a:off x="4652778" y="2798266"/>
            <a:ext cx="365934" cy="382093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293377" y="2811027"/>
            <a:ext cx="2798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Initialize the thread stack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(</a:t>
            </a:r>
            <a:r>
              <a:rPr lang="en-US" dirty="0" err="1" smtClean="0"/>
              <a:t>pthreadsort.c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7" name="Content Placeholder 6" descr="pthread1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8455" r="-8455"/>
          <a:stretch>
            <a:fillRect/>
          </a:stretch>
        </p:blipFill>
        <p:spPr>
          <a:ln>
            <a:solidFill>
              <a:srgbClr val="0000FF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360339" y="1415534"/>
            <a:ext cx="231345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Maximum # of threads</a:t>
            </a:r>
            <a:endParaRPr lang="en-US" dirty="0"/>
          </a:p>
        </p:txBody>
      </p:sp>
      <p:cxnSp>
        <p:nvCxnSpPr>
          <p:cNvPr id="10" name="Curved Connector 9"/>
          <p:cNvCxnSpPr/>
          <p:nvPr/>
        </p:nvCxnSpPr>
        <p:spPr>
          <a:xfrm rot="10800000" flipV="1">
            <a:off x="2573639" y="1417638"/>
            <a:ext cx="786701" cy="182562"/>
          </a:xfrm>
          <a:prstGeom prst="curvedConnector3">
            <a:avLst>
              <a:gd name="adj1" fmla="val 50000"/>
            </a:avLst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ight Brace 10"/>
          <p:cNvSpPr/>
          <p:nvPr/>
        </p:nvSpPr>
        <p:spPr>
          <a:xfrm>
            <a:off x="5023651" y="2461126"/>
            <a:ext cx="404589" cy="809137"/>
          </a:xfrm>
          <a:prstGeom prst="rightBrac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673793" y="2591124"/>
            <a:ext cx="1455484" cy="369332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 smtClean="0"/>
              <a:t>Pthread</a:t>
            </a:r>
            <a:r>
              <a:rPr lang="en-US" dirty="0" smtClean="0"/>
              <a:t> stack</a:t>
            </a:r>
            <a:endParaRPr lang="en-US" dirty="0"/>
          </a:p>
        </p:txBody>
      </p:sp>
      <p:sp>
        <p:nvSpPr>
          <p:cNvPr id="13" name="Right Brace 12"/>
          <p:cNvSpPr/>
          <p:nvPr/>
        </p:nvSpPr>
        <p:spPr>
          <a:xfrm>
            <a:off x="3827417" y="3990946"/>
            <a:ext cx="404589" cy="571690"/>
          </a:xfrm>
          <a:prstGeom prst="rightBrac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370709" y="3990946"/>
            <a:ext cx="2422208" cy="369332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Swapping two elements</a:t>
            </a:r>
            <a:endParaRPr lang="en-US" dirty="0"/>
          </a:p>
        </p:txBody>
      </p:sp>
      <p:sp>
        <p:nvSpPr>
          <p:cNvPr id="15" name="Right Brace 14"/>
          <p:cNvSpPr/>
          <p:nvPr/>
        </p:nvSpPr>
        <p:spPr>
          <a:xfrm>
            <a:off x="7956280" y="4918841"/>
            <a:ext cx="404589" cy="1026069"/>
          </a:xfrm>
          <a:prstGeom prst="rightBrac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956281" y="4719966"/>
            <a:ext cx="1000878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Check </a:t>
            </a:r>
          </a:p>
          <a:p>
            <a:r>
              <a:rPr lang="en-US" dirty="0" smtClean="0"/>
              <a:t>whether</a:t>
            </a:r>
          </a:p>
          <a:p>
            <a:r>
              <a:rPr lang="en-US" dirty="0" smtClean="0"/>
              <a:t>There is a available thread.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950" y="3067050"/>
            <a:ext cx="546100" cy="7239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Exercise (pthreadsort.c)</a:t>
            </a:r>
            <a:endParaRPr lang="en-US" dirty="0"/>
          </a:p>
        </p:txBody>
      </p:sp>
      <p:pic>
        <p:nvPicPr>
          <p:cNvPr id="23" name="Content Placeholder 22" descr="pthread2.tiff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-21436" b="-21436"/>
          <a:stretch>
            <a:fillRect/>
          </a:stretch>
        </p:blipFill>
        <p:spPr>
          <a:xfrm>
            <a:off x="457200" y="0"/>
            <a:ext cx="6776872" cy="7594679"/>
          </a:xfrm>
        </p:spPr>
      </p:pic>
      <p:sp>
        <p:nvSpPr>
          <p:cNvPr id="22" name="Content Placeholder 21"/>
          <p:cNvSpPr>
            <a:spLocks noGrp="1"/>
          </p:cNvSpPr>
          <p:nvPr>
            <p:ph sz="half" idx="2"/>
          </p:nvPr>
        </p:nvSpPr>
        <p:spPr>
          <a:xfrm>
            <a:off x="5214772" y="2562268"/>
            <a:ext cx="4038600" cy="4525963"/>
          </a:xfrm>
        </p:spPr>
        <p:txBody>
          <a:bodyPr/>
          <a:lstStyle/>
          <a:p>
            <a:r>
              <a:rPr lang="en-US" dirty="0" err="1" smtClean="0"/>
              <a:t>determine_pivot</a:t>
            </a:r>
            <a:r>
              <a:rPr lang="en-US" dirty="0" smtClean="0"/>
              <a:t>()</a:t>
            </a:r>
          </a:p>
          <a:p>
            <a:r>
              <a:rPr lang="en-US" dirty="0" smtClean="0"/>
              <a:t>Determine the pivot value from the input array</a:t>
            </a:r>
          </a:p>
          <a:p>
            <a:pPr lvl="1"/>
            <a:r>
              <a:rPr lang="en-US" dirty="0" smtClean="0"/>
              <a:t>To find the middle value among randomly selected values</a:t>
            </a:r>
          </a:p>
          <a:p>
            <a:pPr lvl="1"/>
            <a:r>
              <a:rPr lang="en-US" dirty="0" err="1" smtClean="0"/>
              <a:t>Np</a:t>
            </a:r>
            <a:r>
              <a:rPr lang="en-US" dirty="0" smtClean="0"/>
              <a:t> = 3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Pthreadsort.c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Check available threads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err="1" smtClean="0"/>
              <a:t>mutex_lock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Check the thread stack for an available slot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err="1" smtClean="0"/>
              <a:t>mutex_unlock</a:t>
            </a:r>
            <a:endParaRPr lang="en-US" dirty="0" smtClean="0"/>
          </a:p>
          <a:p>
            <a:pPr marL="514350" indent="-457200">
              <a:buNone/>
            </a:pPr>
            <a:r>
              <a:rPr lang="en-US" dirty="0" smtClean="0"/>
              <a:t>For the right &amp; left array, </a:t>
            </a:r>
          </a:p>
          <a:p>
            <a:pPr marL="514350" indent="-457200">
              <a:buFont typeface="+mj-lt"/>
              <a:buAutoNum type="arabicPeriod"/>
            </a:pPr>
            <a:r>
              <a:rPr lang="en-US" dirty="0" smtClean="0"/>
              <a:t>If a slot is available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create </a:t>
            </a:r>
            <a:r>
              <a:rPr lang="en-US" dirty="0" err="1" smtClean="0">
                <a:sym typeface="Wingdings"/>
              </a:rPr>
              <a:t>pthread</a:t>
            </a:r>
            <a:r>
              <a:rPr lang="en-US" dirty="0" smtClean="0">
                <a:sym typeface="Wingdings"/>
              </a:rPr>
              <a:t> </a:t>
            </a:r>
          </a:p>
          <a:p>
            <a:pPr marL="514350" indent="-457200">
              <a:buFont typeface="+mj-lt"/>
              <a:buAutoNum type="arabicPeriod"/>
            </a:pPr>
            <a:r>
              <a:rPr lang="en-US" sz="2400" dirty="0" smtClean="0">
                <a:sym typeface="Wingdings"/>
              </a:rPr>
              <a:t>Or no slot is found </a:t>
            </a:r>
            <a:r>
              <a:rPr lang="en-US" sz="2400" dirty="0" err="1" smtClean="0">
                <a:sym typeface="Wingdings"/>
              </a:rPr>
              <a:t></a:t>
            </a:r>
            <a:r>
              <a:rPr lang="en-US" sz="2400" dirty="0" smtClean="0">
                <a:sym typeface="Wingdings"/>
              </a:rPr>
              <a:t> recursively jump down with the current thread</a:t>
            </a:r>
            <a:endParaRPr lang="en-US" sz="2400" dirty="0" smtClean="0"/>
          </a:p>
          <a:p>
            <a:pPr marL="914400" lvl="1" indent="-45720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communicate between master thread &amp; sub threads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0’th thread</a:t>
            </a:r>
            <a:endParaRPr lang="en-US" dirty="0"/>
          </a:p>
        </p:txBody>
      </p:sp>
      <p:pic>
        <p:nvPicPr>
          <p:cNvPr id="12" name="Content Placeholder 11" descr="pthread0.tiff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25255" b="-25255"/>
          <a:stretch>
            <a:fillRect/>
          </a:stretch>
        </p:blipFill>
        <p:spPr>
          <a:xfrm>
            <a:off x="245328" y="1417638"/>
            <a:ext cx="5766728" cy="5639837"/>
          </a:xfrm>
        </p:spPr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Child thread</a:t>
            </a:r>
            <a:endParaRPr lang="en-US" dirty="0"/>
          </a:p>
        </p:txBody>
      </p:sp>
      <p:pic>
        <p:nvPicPr>
          <p:cNvPr id="13" name="Content Placeholder 12" descr="pthreadn.tiff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t="-30002" b="-30002"/>
          <a:stretch>
            <a:fillRect/>
          </a:stretch>
        </p:blipFill>
        <p:spPr>
          <a:xfrm>
            <a:off x="4497388" y="2174875"/>
            <a:ext cx="4607191" cy="4504046"/>
          </a:xfrm>
        </p:spPr>
      </p:pic>
      <p:sp>
        <p:nvSpPr>
          <p:cNvPr id="14" name="Rectangle 13"/>
          <p:cNvSpPr/>
          <p:nvPr/>
        </p:nvSpPr>
        <p:spPr>
          <a:xfrm>
            <a:off x="775463" y="5102060"/>
            <a:ext cx="3721925" cy="12361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106669" y="5163869"/>
            <a:ext cx="3721925" cy="12361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75463" y="6081290"/>
            <a:ext cx="57613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>
                <a:solidFill>
                  <a:srgbClr val="FF0000"/>
                </a:solidFill>
              </a:rPr>
              <a:t>pthread_cond_wait</a:t>
            </a:r>
            <a:r>
              <a:rPr lang="en-US" dirty="0" err="1" smtClean="0"/>
              <a:t>(pthread_cond_t</a:t>
            </a:r>
            <a:r>
              <a:rPr lang="en-US" dirty="0" smtClean="0"/>
              <a:t> *, </a:t>
            </a:r>
            <a:r>
              <a:rPr lang="en-US" dirty="0" err="1" smtClean="0"/>
              <a:t>pthread_mutex_t</a:t>
            </a:r>
            <a:r>
              <a:rPr lang="en-US" dirty="0" smtClean="0"/>
              <a:t>*)</a:t>
            </a:r>
          </a:p>
          <a:p>
            <a:r>
              <a:rPr lang="en-US" b="1" i="1" dirty="0" err="1" smtClean="0">
                <a:solidFill>
                  <a:srgbClr val="FF0000"/>
                </a:solidFill>
              </a:rPr>
              <a:t>pthread_cond_signal</a:t>
            </a:r>
            <a:r>
              <a:rPr lang="en-US" dirty="0" err="1" smtClean="0"/>
              <a:t>(pthread_cond_t</a:t>
            </a:r>
            <a:r>
              <a:rPr lang="en-US" dirty="0" smtClean="0"/>
              <a:t> *)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MPI version of </a:t>
            </a:r>
            <a:r>
              <a:rPr lang="en-US" dirty="0" err="1" smtClean="0"/>
              <a:t>qsort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Concept: distribute data over parallel ranks using </a:t>
            </a:r>
            <a:r>
              <a:rPr lang="en-US" dirty="0" err="1" smtClean="0"/>
              <a:t>MPI_Send/MPI_Recv/MPI_Sendrecv</a:t>
            </a:r>
            <a:endParaRPr lang="en-US" dirty="0" smtClean="0"/>
          </a:p>
          <a:p>
            <a:r>
              <a:rPr lang="en-US" dirty="0" smtClean="0">
                <a:solidFill>
                  <a:srgbClr val="0000FF"/>
                </a:solidFill>
              </a:rPr>
              <a:t>MPI1</a:t>
            </a:r>
            <a:r>
              <a:rPr lang="en-US" dirty="0" smtClean="0"/>
              <a:t> subdirectory: no split of the </a:t>
            </a:r>
            <a:r>
              <a:rPr lang="en-US" dirty="0" err="1" smtClean="0"/>
              <a:t>MPI_Comm</a:t>
            </a:r>
            <a:endParaRPr lang="en-US" dirty="0" smtClean="0"/>
          </a:p>
          <a:p>
            <a:pPr lvl="1"/>
            <a:r>
              <a:rPr lang="en-US" dirty="0" err="1" smtClean="0"/>
              <a:t>Onewaypqsort</a:t>
            </a:r>
            <a:r>
              <a:rPr lang="en-US" dirty="0" smtClean="0"/>
              <a:t>(): send data to one direction</a:t>
            </a:r>
          </a:p>
          <a:p>
            <a:pPr lvl="1"/>
            <a:r>
              <a:rPr lang="en-US" dirty="0" err="1" smtClean="0"/>
              <a:t>Twowaypqsort</a:t>
            </a:r>
            <a:r>
              <a:rPr lang="en-US" dirty="0" smtClean="0"/>
              <a:t>(): send data to two directions</a:t>
            </a:r>
          </a:p>
          <a:p>
            <a:pPr lvl="1"/>
            <a:r>
              <a:rPr lang="en-US" dirty="0" err="1" smtClean="0"/>
              <a:t>Pqsort</a:t>
            </a:r>
            <a:r>
              <a:rPr lang="en-US" dirty="0" smtClean="0"/>
              <a:t>(): send data directly to the target rank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MPI2</a:t>
            </a:r>
            <a:r>
              <a:rPr lang="en-US" dirty="0" smtClean="0"/>
              <a:t> subdirectory: </a:t>
            </a:r>
            <a:r>
              <a:rPr lang="en-US" dirty="0" err="1" smtClean="0"/>
              <a:t>multisectional</a:t>
            </a:r>
            <a:r>
              <a:rPr lang="en-US" dirty="0" smtClean="0"/>
              <a:t> split of </a:t>
            </a:r>
            <a:r>
              <a:rPr lang="en-US" dirty="0" err="1" smtClean="0"/>
              <a:t>MPI_Comm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implementation of MPI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40634" y="1798082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063906" y="1798082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598417" y="1798082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121689" y="1798082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667439" y="1798082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190711" y="1798082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25222" y="1798082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248494" y="1798082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866676" y="2424236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401187" y="2422648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986947" y="2427412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521458" y="2425824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044730" y="2421060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7579241" y="2419472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8163528" y="2429000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394653" y="2430588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8686800" y="2432176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988996" y="1867033"/>
            <a:ext cx="2267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One-way data sending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4547053" y="2939428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5070325" y="2939428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604836" y="2939428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128108" y="2939428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6673858" y="2939428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7197130" y="2939428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7731641" y="2939428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254913" y="2939428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4394653" y="3539975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4866676" y="3539975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5434778" y="3541563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5906801" y="3541563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6521458" y="3543151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6993481" y="3543151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7545524" y="3544739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8017547" y="3544739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8525996" y="3546327"/>
            <a:ext cx="291961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017767" y="3008379"/>
            <a:ext cx="2240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two-way data sending</a:t>
            </a:r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4540634" y="4198086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5063906" y="4198086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5598417" y="4198086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6121689" y="4198086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667439" y="4198086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7190711" y="4198086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7725222" y="4198086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8248494" y="4198086"/>
            <a:ext cx="438306" cy="43828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Curved Up Arrow 78"/>
          <p:cNvSpPr/>
          <p:nvPr/>
        </p:nvSpPr>
        <p:spPr>
          <a:xfrm>
            <a:off x="4794172" y="4753682"/>
            <a:ext cx="640606" cy="235998"/>
          </a:xfrm>
          <a:prstGeom prst="curvedUp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Curved Up Arrow 79"/>
          <p:cNvSpPr/>
          <p:nvPr/>
        </p:nvSpPr>
        <p:spPr>
          <a:xfrm>
            <a:off x="4815855" y="4787396"/>
            <a:ext cx="1068467" cy="235998"/>
          </a:xfrm>
          <a:prstGeom prst="curvedUp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1" name="Curved Up Arrow 80"/>
          <p:cNvSpPr/>
          <p:nvPr/>
        </p:nvSpPr>
        <p:spPr>
          <a:xfrm>
            <a:off x="4846885" y="4793015"/>
            <a:ext cx="1310653" cy="235998"/>
          </a:xfrm>
          <a:prstGeom prst="curvedUp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2" name="Curved Up Arrow 81"/>
          <p:cNvSpPr/>
          <p:nvPr/>
        </p:nvSpPr>
        <p:spPr>
          <a:xfrm>
            <a:off x="4817455" y="4793015"/>
            <a:ext cx="1995964" cy="314664"/>
          </a:xfrm>
          <a:prstGeom prst="curvedUp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3" name="Curved Up Arrow 82"/>
          <p:cNvSpPr/>
          <p:nvPr/>
        </p:nvSpPr>
        <p:spPr>
          <a:xfrm>
            <a:off x="4815854" y="4753682"/>
            <a:ext cx="2729669" cy="353997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Curved Up Arrow 83"/>
          <p:cNvSpPr/>
          <p:nvPr/>
        </p:nvSpPr>
        <p:spPr>
          <a:xfrm>
            <a:off x="4794171" y="4753682"/>
            <a:ext cx="3223375" cy="353997"/>
          </a:xfrm>
          <a:prstGeom prst="curvedUp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Curved Up Arrow 84"/>
          <p:cNvSpPr/>
          <p:nvPr/>
        </p:nvSpPr>
        <p:spPr>
          <a:xfrm>
            <a:off x="4794172" y="4787397"/>
            <a:ext cx="3661317" cy="412996"/>
          </a:xfrm>
          <a:prstGeom prst="curvedUp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017767" y="4267037"/>
            <a:ext cx="1996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Direct data sending</a:t>
            </a:r>
            <a:endParaRPr lang="en-US" dirty="0"/>
          </a:p>
        </p:txBody>
      </p:sp>
      <p:sp>
        <p:nvSpPr>
          <p:cNvPr id="87" name="TextBox 86"/>
          <p:cNvSpPr txBox="1"/>
          <p:nvPr/>
        </p:nvSpPr>
        <p:spPr>
          <a:xfrm>
            <a:off x="1017767" y="5771483"/>
            <a:ext cx="4211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Performance: one-way &lt;= two-way &lt; direct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mpiqsort.c</a:t>
            </a:r>
            <a:r>
              <a:rPr lang="en-US" dirty="0" smtClean="0"/>
              <a:t> (cont.)</a:t>
            </a:r>
            <a:endParaRPr lang="en-US" dirty="0"/>
          </a:p>
        </p:txBody>
      </p:sp>
      <p:pic>
        <p:nvPicPr>
          <p:cNvPr id="4" name="Content Placeholder 3" descr="mmm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22169" r="-22169"/>
          <a:stretch>
            <a:fillRect/>
          </a:stretch>
        </p:blipFill>
        <p:spPr>
          <a:ln>
            <a:solidFill>
              <a:srgbClr val="FF6600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Two most popular </a:t>
            </a:r>
            <a:r>
              <a:rPr lang="en-US" dirty="0" err="1" smtClean="0"/>
              <a:t>Sortings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Merge sort:</a:t>
            </a:r>
          </a:p>
          <a:p>
            <a:pPr lvl="1"/>
            <a:r>
              <a:rPr lang="en-US" dirty="0" err="1" smtClean="0"/>
              <a:t>Recursive,no</a:t>
            </a:r>
            <a:r>
              <a:rPr lang="en-US" dirty="0" smtClean="0"/>
              <a:t> pivot, </a:t>
            </a:r>
            <a:r>
              <a:rPr lang="en-US" dirty="0" err="1" smtClean="0"/>
              <a:t>O(NlogN</a:t>
            </a:r>
            <a:r>
              <a:rPr lang="en-US" dirty="0" smtClean="0"/>
              <a:t>), moderate</a:t>
            </a:r>
          </a:p>
          <a:p>
            <a:pPr lvl="1"/>
            <a:r>
              <a:rPr lang="en-US" dirty="0" smtClean="0"/>
              <a:t>Divide-and conquer</a:t>
            </a:r>
          </a:p>
          <a:p>
            <a:pPr lvl="1"/>
            <a:r>
              <a:rPr lang="en-US" dirty="0" smtClean="0"/>
              <a:t>stable</a:t>
            </a:r>
          </a:p>
        </p:txBody>
      </p:sp>
      <p:pic>
        <p:nvPicPr>
          <p:cNvPr id="7" name="Content Placeholder 6" descr="Merge_sort_algorithm_diagram.svg.pn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8167" b="-816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Multisection</a:t>
            </a:r>
            <a:r>
              <a:rPr lang="en-US" dirty="0" smtClean="0"/>
              <a:t> of </a:t>
            </a:r>
            <a:r>
              <a:rPr lang="en-US" dirty="0" err="1" smtClean="0"/>
              <a:t>MPI_Comm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MPI_Comm_Split(MPI_Comm</a:t>
            </a:r>
            <a:r>
              <a:rPr lang="en-US" dirty="0" smtClean="0"/>
              <a:t>, </a:t>
            </a:r>
            <a:r>
              <a:rPr lang="en-US" dirty="0" err="1" smtClean="0"/>
              <a:t>int</a:t>
            </a:r>
            <a:r>
              <a:rPr lang="en-US" dirty="0" smtClean="0"/>
              <a:t> , </a:t>
            </a:r>
            <a:r>
              <a:rPr lang="en-US" dirty="0" err="1" smtClean="0"/>
              <a:t>int</a:t>
            </a:r>
            <a:r>
              <a:rPr lang="en-US" dirty="0" smtClean="0"/>
              <a:t>, </a:t>
            </a:r>
            <a:r>
              <a:rPr lang="en-US" dirty="0" err="1" smtClean="0"/>
              <a:t>MPI_Comm</a:t>
            </a:r>
            <a:r>
              <a:rPr lang="en-US" dirty="0" smtClean="0"/>
              <a:t> *)</a:t>
            </a:r>
          </a:p>
          <a:p>
            <a:pPr lvl="1"/>
            <a:r>
              <a:rPr lang="en-US" dirty="0" smtClean="0"/>
              <a:t>Split the current communication ranks into multiple sub-communication groups</a:t>
            </a:r>
          </a:p>
          <a:p>
            <a:pPr lvl="1"/>
            <a:r>
              <a:rPr lang="en-US" dirty="0" smtClean="0"/>
              <a:t>See lines between 315 and 320 in “</a:t>
            </a:r>
            <a:r>
              <a:rPr lang="en-US" dirty="0" err="1" smtClean="0"/>
              <a:t>mpiqsort.c</a:t>
            </a:r>
            <a:r>
              <a:rPr lang="en-US" dirty="0" smtClean="0"/>
              <a:t>”</a:t>
            </a:r>
          </a:p>
          <a:p>
            <a:pPr lvl="2"/>
            <a:r>
              <a:rPr lang="en-US" dirty="0" err="1" smtClean="0"/>
              <a:t>Subgroupid</a:t>
            </a:r>
            <a:r>
              <a:rPr lang="en-US" dirty="0" smtClean="0"/>
              <a:t>: subgroup id to which the current rank is assigned</a:t>
            </a:r>
          </a:p>
          <a:p>
            <a:pPr lvl="2"/>
            <a:r>
              <a:rPr lang="en-US" dirty="0" smtClean="0"/>
              <a:t>Key: rank in the subgroup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Run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“make new” in the directories.</a:t>
            </a:r>
          </a:p>
          <a:p>
            <a:r>
              <a:rPr lang="en-US" dirty="0" err="1" smtClean="0"/>
              <a:t>Pthread</a:t>
            </a:r>
            <a:r>
              <a:rPr lang="en-US" dirty="0" smtClean="0"/>
              <a:t>: </a:t>
            </a:r>
          </a:p>
          <a:p>
            <a:pPr lvl="1">
              <a:buNone/>
            </a:pPr>
            <a:r>
              <a:rPr lang="en-US" dirty="0" smtClean="0"/>
              <a:t>[</a:t>
            </a:r>
            <a:r>
              <a:rPr lang="en-US" dirty="0" err="1" smtClean="0"/>
              <a:t>kjhan@annapurna</a:t>
            </a:r>
            <a:r>
              <a:rPr lang="en-US" dirty="0" smtClean="0"/>
              <a:t> </a:t>
            </a:r>
            <a:r>
              <a:rPr lang="en-US" dirty="0" err="1" smtClean="0"/>
              <a:t>Pthread</a:t>
            </a:r>
            <a:r>
              <a:rPr lang="en-US" dirty="0" smtClean="0"/>
              <a:t>]$ ./</a:t>
            </a:r>
            <a:r>
              <a:rPr lang="en-US" dirty="0" err="1" smtClean="0"/>
              <a:t>examp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problem size = 3000000</a:t>
            </a:r>
          </a:p>
          <a:p>
            <a:pPr lvl="1">
              <a:buNone/>
            </a:pPr>
            <a:r>
              <a:rPr lang="en-US" dirty="0" err="1" smtClean="0"/>
              <a:t>sysmtem</a:t>
            </a:r>
            <a:r>
              <a:rPr lang="en-US" dirty="0" smtClean="0"/>
              <a:t> sequential </a:t>
            </a:r>
            <a:r>
              <a:rPr lang="en-US" dirty="0" err="1" smtClean="0"/>
              <a:t>qsort</a:t>
            </a:r>
            <a:r>
              <a:rPr lang="en-US" dirty="0" smtClean="0"/>
              <a:t>: time : 1.02746   : 0.499977</a:t>
            </a:r>
          </a:p>
          <a:p>
            <a:pPr lvl="1">
              <a:buNone/>
            </a:pPr>
            <a:r>
              <a:rPr lang="en-US" dirty="0" smtClean="0"/>
              <a:t>implemented sequential </a:t>
            </a:r>
            <a:r>
              <a:rPr lang="en-US" dirty="0" err="1" smtClean="0"/>
              <a:t>qsort</a:t>
            </a:r>
            <a:r>
              <a:rPr lang="en-US" dirty="0" smtClean="0"/>
              <a:t>: time : 1.83319   : 0.50026</a:t>
            </a:r>
          </a:p>
          <a:p>
            <a:pPr lvl="1">
              <a:buNone/>
            </a:pPr>
            <a:r>
              <a:rPr lang="en-US" dirty="0" smtClean="0"/>
              <a:t>implemented 4-pthread </a:t>
            </a:r>
            <a:r>
              <a:rPr lang="en-US" dirty="0" err="1" smtClean="0"/>
              <a:t>qsort</a:t>
            </a:r>
            <a:r>
              <a:rPr lang="en-US" dirty="0" smtClean="0"/>
              <a:t>: time : 0.713937   : 0.499977</a:t>
            </a:r>
          </a:p>
          <a:p>
            <a:pPr lvl="1">
              <a:buNone/>
            </a:pPr>
            <a:r>
              <a:rPr lang="en-US" dirty="0" smtClean="0"/>
              <a:t>implemented 12-pthread </a:t>
            </a:r>
            <a:r>
              <a:rPr lang="en-US" dirty="0" err="1" smtClean="0"/>
              <a:t>qsort</a:t>
            </a:r>
            <a:r>
              <a:rPr lang="en-US" dirty="0" smtClean="0"/>
              <a:t>: time : 0.611005   : 0.50026</a:t>
            </a:r>
          </a:p>
          <a:p>
            <a:pPr lvl="1">
              <a:buNone/>
            </a:pPr>
            <a:r>
              <a:rPr lang="en-US" dirty="0" smtClean="0"/>
              <a:t>implemented my sequential </a:t>
            </a:r>
            <a:r>
              <a:rPr lang="en-US" dirty="0" err="1" smtClean="0"/>
              <a:t>qsort</a:t>
            </a:r>
            <a:r>
              <a:rPr lang="en-US" dirty="0" smtClean="0"/>
              <a:t>: time : 2.50612   : 0.499977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 check (</a:t>
            </a:r>
            <a:r>
              <a:rPr lang="en-US" dirty="0" err="1" smtClean="0"/>
              <a:t>n</a:t>
            </a:r>
            <a:r>
              <a:rPr lang="en-US" baseline="-25000" dirty="0" err="1" smtClean="0"/>
              <a:t>p</a:t>
            </a:r>
            <a:r>
              <a:rPr lang="en-US" dirty="0" smtClean="0"/>
              <a:t>=10,000,000*12)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2872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MPI1</a:t>
            </a:r>
          </a:p>
          <a:p>
            <a:pPr>
              <a:buNone/>
            </a:pPr>
            <a:r>
              <a:rPr lang="en-US" dirty="0" smtClean="0"/>
              <a:t>[</a:t>
            </a:r>
            <a:r>
              <a:rPr lang="en-US" dirty="0" err="1" smtClean="0"/>
              <a:t>kjhan@annapurna</a:t>
            </a:r>
            <a:r>
              <a:rPr lang="en-US" dirty="0" smtClean="0"/>
              <a:t> MPI1]$ </a:t>
            </a:r>
            <a:r>
              <a:rPr lang="en-US" dirty="0" err="1" smtClean="0"/>
              <a:t>mpirun</a:t>
            </a:r>
            <a:r>
              <a:rPr lang="en-US" dirty="0" smtClean="0"/>
              <a:t> -</a:t>
            </a:r>
            <a:r>
              <a:rPr lang="en-US" dirty="0" err="1" smtClean="0"/>
              <a:t>np</a:t>
            </a:r>
            <a:r>
              <a:rPr lang="en-US" dirty="0" smtClean="0"/>
              <a:t> 12 ./</a:t>
            </a:r>
            <a:r>
              <a:rPr lang="en-US" dirty="0" err="1" smtClean="0"/>
              <a:t>main.exe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…</a:t>
            </a:r>
          </a:p>
          <a:p>
            <a:pPr>
              <a:buNone/>
            </a:pPr>
            <a:r>
              <a:rPr lang="en-US" dirty="0" smtClean="0"/>
              <a:t>wall </a:t>
            </a:r>
            <a:r>
              <a:rPr lang="en-US" dirty="0" err="1" smtClean="0"/>
              <a:t>clocktime</a:t>
            </a:r>
            <a:r>
              <a:rPr lang="en-US" dirty="0" smtClean="0"/>
              <a:t> for </a:t>
            </a:r>
            <a:r>
              <a:rPr lang="en-US" dirty="0" err="1" smtClean="0">
                <a:solidFill>
                  <a:srgbClr val="FF0000"/>
                </a:solidFill>
              </a:rPr>
              <a:t>oneway</a:t>
            </a:r>
            <a:r>
              <a:rPr lang="en-US" dirty="0" smtClean="0">
                <a:solidFill>
                  <a:srgbClr val="FF0000"/>
                </a:solidFill>
              </a:rPr>
              <a:t> sorting: 6.47052 second</a:t>
            </a:r>
          </a:p>
          <a:p>
            <a:pPr>
              <a:buNone/>
            </a:pPr>
            <a:r>
              <a:rPr lang="en-US" dirty="0" smtClean="0"/>
              <a:t>…</a:t>
            </a:r>
          </a:p>
          <a:p>
            <a:pPr>
              <a:buNone/>
            </a:pPr>
            <a:r>
              <a:rPr lang="en-US" dirty="0" smtClean="0"/>
              <a:t>wall </a:t>
            </a:r>
            <a:r>
              <a:rPr lang="en-US" dirty="0" err="1" smtClean="0"/>
              <a:t>clocktime</a:t>
            </a:r>
            <a:r>
              <a:rPr lang="en-US" dirty="0" smtClean="0"/>
              <a:t> for </a:t>
            </a:r>
            <a:r>
              <a:rPr lang="en-US" dirty="0" err="1" smtClean="0">
                <a:solidFill>
                  <a:srgbClr val="FF0000"/>
                </a:solidFill>
              </a:rPr>
              <a:t>twoway</a:t>
            </a:r>
            <a:r>
              <a:rPr lang="en-US" dirty="0" smtClean="0">
                <a:solidFill>
                  <a:srgbClr val="FF0000"/>
                </a:solidFill>
              </a:rPr>
              <a:t> sorting: 6.03415 second</a:t>
            </a:r>
          </a:p>
          <a:p>
            <a:pPr>
              <a:buNone/>
            </a:pPr>
            <a:r>
              <a:rPr lang="en-US" dirty="0" smtClean="0"/>
              <a:t>…</a:t>
            </a:r>
          </a:p>
          <a:p>
            <a:pPr>
              <a:buNone/>
            </a:pPr>
            <a:r>
              <a:rPr lang="en-US" dirty="0" smtClean="0"/>
              <a:t>wall </a:t>
            </a:r>
            <a:r>
              <a:rPr lang="en-US" dirty="0" err="1" smtClean="0"/>
              <a:t>clocktime</a:t>
            </a:r>
            <a:r>
              <a:rPr lang="en-US" dirty="0" smtClean="0"/>
              <a:t> for </a:t>
            </a:r>
            <a:r>
              <a:rPr lang="en-US" dirty="0" smtClean="0">
                <a:solidFill>
                  <a:srgbClr val="FF0000"/>
                </a:solidFill>
              </a:rPr>
              <a:t>direct sorting: 4.74621 second</a:t>
            </a:r>
          </a:p>
          <a:p>
            <a:r>
              <a:rPr lang="en-US" dirty="0" smtClean="0">
                <a:solidFill>
                  <a:srgbClr val="3366FF"/>
                </a:solidFill>
              </a:rPr>
              <a:t>MPI2</a:t>
            </a:r>
          </a:p>
          <a:p>
            <a:pPr>
              <a:buNone/>
            </a:pPr>
            <a:r>
              <a:rPr lang="en-US" dirty="0" smtClean="0"/>
              <a:t>wall </a:t>
            </a:r>
            <a:r>
              <a:rPr lang="en-US" dirty="0" err="1" smtClean="0"/>
              <a:t>clocktime</a:t>
            </a:r>
            <a:r>
              <a:rPr lang="en-US" dirty="0" smtClean="0"/>
              <a:t> for </a:t>
            </a:r>
            <a:r>
              <a:rPr lang="en-US" dirty="0" err="1" smtClean="0">
                <a:solidFill>
                  <a:srgbClr val="FF0000"/>
                </a:solidFill>
              </a:rPr>
              <a:t>mpi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multisection</a:t>
            </a:r>
            <a:r>
              <a:rPr lang="en-US" dirty="0" smtClean="0">
                <a:solidFill>
                  <a:srgbClr val="FF0000"/>
                </a:solidFill>
              </a:rPr>
              <a:t> sorting: 1.14105 second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95644" y="4360351"/>
            <a:ext cx="7889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Conclusion:</a:t>
            </a:r>
          </a:p>
          <a:p>
            <a:r>
              <a:rPr lang="en-US" sz="2400" b="1" dirty="0" smtClean="0"/>
              <a:t> </a:t>
            </a:r>
            <a:r>
              <a:rPr lang="en-US" dirty="0" err="1" smtClean="0"/>
              <a:t>mpi</a:t>
            </a:r>
            <a:r>
              <a:rPr lang="en-US" dirty="0" smtClean="0"/>
              <a:t> </a:t>
            </a:r>
            <a:r>
              <a:rPr lang="en-US" dirty="0" err="1" smtClean="0"/>
              <a:t>multisection</a:t>
            </a:r>
            <a:r>
              <a:rPr lang="en-US" dirty="0" smtClean="0"/>
              <a:t> is the best because of # of communications is smallest.</a:t>
            </a:r>
          </a:p>
          <a:p>
            <a:r>
              <a:rPr lang="en-US" dirty="0" err="1" smtClean="0"/>
              <a:t>Multisection</a:t>
            </a:r>
            <a:r>
              <a:rPr lang="en-US" dirty="0" smtClean="0"/>
              <a:t> : is equal to # of prime numbers of the # of ranks</a:t>
            </a:r>
          </a:p>
          <a:p>
            <a:r>
              <a:rPr lang="en-US" dirty="0" smtClean="0"/>
              <a:t>Direct sorting: is equal to the # of ranks</a:t>
            </a:r>
          </a:p>
          <a:p>
            <a:r>
              <a:rPr lang="en-US" dirty="0" err="1" smtClean="0"/>
              <a:t>N(rank</a:t>
            </a:r>
            <a:r>
              <a:rPr lang="en-US" dirty="0" smtClean="0"/>
              <a:t>)=16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multisection</a:t>
            </a:r>
            <a:r>
              <a:rPr lang="en-US" dirty="0" smtClean="0">
                <a:sym typeface="Wingdings"/>
              </a:rPr>
              <a:t>: 4 communications / direct: 15 communications.</a:t>
            </a:r>
          </a:p>
          <a:p>
            <a:r>
              <a:rPr lang="en-US" dirty="0" err="1" smtClean="0">
                <a:sym typeface="Wingdings"/>
              </a:rPr>
              <a:t>N(rank</a:t>
            </a:r>
            <a:r>
              <a:rPr lang="en-US" dirty="0" smtClean="0">
                <a:sym typeface="Wingdings"/>
              </a:rPr>
              <a:t>)=12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3/11</a:t>
            </a:r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POSIX Thread .vs. fork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2180175"/>
          <a:ext cx="8129085" cy="3524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8379"/>
                <a:gridCol w="657931"/>
                <a:gridCol w="687578"/>
                <a:gridCol w="657931"/>
                <a:gridCol w="647318"/>
                <a:gridCol w="687578"/>
                <a:gridCol w="1322370"/>
              </a:tblGrid>
              <a:tr h="440075">
                <a:tc rowSpan="2">
                  <a:txBody>
                    <a:bodyPr/>
                    <a:lstStyle/>
                    <a:p>
                      <a:r>
                        <a:rPr lang="en-US" dirty="0" smtClean="0"/>
                        <a:t>Platform</a:t>
                      </a:r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Fork() #50,000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Pthread_create()#50,000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007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Sys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sys</a:t>
                      </a:r>
                      <a:endParaRPr lang="en-US" dirty="0"/>
                    </a:p>
                  </a:txBody>
                  <a:tcPr/>
                </a:tc>
              </a:tr>
              <a:tr h="444288">
                <a:tc>
                  <a:txBody>
                    <a:bodyPr/>
                    <a:lstStyle/>
                    <a:p>
                      <a:r>
                        <a:rPr lang="en-US" dirty="0" smtClean="0"/>
                        <a:t>Intel</a:t>
                      </a:r>
                      <a:r>
                        <a:rPr lang="en-US" baseline="0" dirty="0" smtClean="0"/>
                        <a:t> 2.6 Xeon E5-2670 (16core)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0.3</a:t>
                      </a:r>
                      <a:endParaRPr lang="en-US" dirty="0"/>
                    </a:p>
                  </a:txBody>
                  <a:tcPr/>
                </a:tc>
              </a:tr>
              <a:tr h="440075">
                <a:tc>
                  <a:txBody>
                    <a:bodyPr/>
                    <a:lstStyle/>
                    <a:p>
                      <a:r>
                        <a:rPr lang="en-US" dirty="0" smtClean="0"/>
                        <a:t>Intel 2.8 Xeon 5660 (12core)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</a:t>
                      </a:r>
                      <a:endParaRPr lang="en-US" dirty="0"/>
                    </a:p>
                  </a:txBody>
                  <a:tcPr/>
                </a:tc>
              </a:tr>
              <a:tr h="440075">
                <a:tc>
                  <a:txBody>
                    <a:bodyPr/>
                    <a:lstStyle/>
                    <a:p>
                      <a:r>
                        <a:rPr lang="en-US" dirty="0" smtClean="0"/>
                        <a:t>AMD 2.3 </a:t>
                      </a:r>
                      <a:r>
                        <a:rPr lang="en-US" dirty="0" err="1" smtClean="0"/>
                        <a:t>Opteron</a:t>
                      </a:r>
                      <a:r>
                        <a:rPr lang="en-US" baseline="0" dirty="0" smtClean="0"/>
                        <a:t> (16 core)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1.3</a:t>
                      </a:r>
                      <a:endParaRPr lang="en-US" dirty="0"/>
                    </a:p>
                  </a:txBody>
                  <a:tcPr/>
                </a:tc>
              </a:tr>
              <a:tr h="440075">
                <a:tc>
                  <a:txBody>
                    <a:bodyPr/>
                    <a:lstStyle/>
                    <a:p>
                      <a:r>
                        <a:rPr lang="en-US" dirty="0" smtClean="0"/>
                        <a:t>IBM 4.0 Power6 (8cpu)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</a:t>
                      </a:r>
                      <a:endParaRPr lang="en-US" dirty="0"/>
                    </a:p>
                  </a:txBody>
                  <a:tcPr/>
                </a:tc>
              </a:tr>
              <a:tr h="440075">
                <a:tc>
                  <a:txBody>
                    <a:bodyPr/>
                    <a:lstStyle/>
                    <a:p>
                      <a:r>
                        <a:rPr lang="en-US" dirty="0" smtClean="0"/>
                        <a:t>Intel 1.4</a:t>
                      </a:r>
                      <a:r>
                        <a:rPr lang="en-US" baseline="0" dirty="0" smtClean="0"/>
                        <a:t> Itanium2 (4cpu)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54.5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0.6</a:t>
                      </a:r>
                      <a:endParaRPr lang="en-US" dirty="0"/>
                    </a:p>
                  </a:txBody>
                  <a:tcPr/>
                </a:tc>
              </a:tr>
              <a:tr h="44007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91526" y="6416908"/>
            <a:ext cx="4429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computing.llnl.gov/tutorials/pthreads</a:t>
            </a:r>
            <a:r>
              <a:rPr lang="en-US" dirty="0" smtClean="0"/>
              <a:t>/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(</a:t>
            </a:r>
            <a:r>
              <a:rPr lang="en-US" dirty="0" err="1" smtClean="0"/>
              <a:t>pthreadsort.c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57516"/>
            <a:ext cx="8229600" cy="1674463"/>
          </a:xfrm>
        </p:spPr>
        <p:txBody>
          <a:bodyPr/>
          <a:lstStyle/>
          <a:p>
            <a:r>
              <a:rPr lang="en-US" dirty="0" err="1" smtClean="0"/>
              <a:t>Smyqsort</a:t>
            </a:r>
            <a:r>
              <a:rPr lang="en-US" dirty="0" smtClean="0"/>
              <a:t>(): simple sequential version of the </a:t>
            </a:r>
            <a:r>
              <a:rPr lang="en-US" dirty="0" err="1" smtClean="0"/>
              <a:t>qsort</a:t>
            </a:r>
            <a:endParaRPr lang="en-US" dirty="0"/>
          </a:p>
        </p:txBody>
      </p:sp>
      <p:pic>
        <p:nvPicPr>
          <p:cNvPr id="7" name="Picture 6" descr="pthread4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191414"/>
            <a:ext cx="8139931" cy="45092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70664" y="5411867"/>
            <a:ext cx="368562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 smtClean="0">
                <a:sym typeface="Wingdings"/>
              </a:rPr>
              <a:t></a:t>
            </a:r>
            <a:r>
              <a:rPr lang="en-US" dirty="0" smtClean="0">
                <a:sym typeface="Wingdings"/>
              </a:rPr>
              <a:t> </a:t>
            </a:r>
            <a:r>
              <a:rPr lang="en-US" dirty="0" smtClean="0"/>
              <a:t>If all elements are same, it returns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685789" y="6057291"/>
            <a:ext cx="4776402" cy="382093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  <a:alpha val="98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Pthread</a:t>
            </a:r>
            <a:r>
              <a:rPr lang="en-US" dirty="0" smtClean="0"/>
              <a:t> version of </a:t>
            </a:r>
            <a:r>
              <a:rPr lang="en-US" dirty="0" err="1" smtClean="0"/>
              <a:t>qsort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06612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Managing the thread stack: to create a thread function</a:t>
            </a:r>
          </a:p>
          <a:p>
            <a:pPr lvl="1"/>
            <a:r>
              <a:rPr lang="en-US" dirty="0" smtClean="0"/>
              <a:t>Contains thread id, input arguments, &amp; etc.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Master </a:t>
            </a:r>
            <a:r>
              <a:rPr lang="en-US" dirty="0" smtClean="0"/>
              <a:t>thread: observe the stack whether all of its slots are cleared or not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terminate the program if cleared.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  <a:sym typeface="Wingdings"/>
              </a:rPr>
              <a:t>Child </a:t>
            </a:r>
            <a:r>
              <a:rPr lang="en-US" dirty="0" smtClean="0">
                <a:sym typeface="Wingdings"/>
              </a:rPr>
              <a:t>thread: request another child thread if a slot in stack is available.</a:t>
            </a:r>
            <a:endParaRPr lang="en-US" dirty="0" smtClean="0"/>
          </a:p>
          <a:p>
            <a:r>
              <a:rPr lang="en-US" dirty="0" smtClean="0"/>
              <a:t>Atomic process (</a:t>
            </a:r>
            <a:r>
              <a:rPr lang="en-US" dirty="0" smtClean="0">
                <a:solidFill>
                  <a:srgbClr val="0000FF"/>
                </a:solidFill>
              </a:rPr>
              <a:t>mut</a:t>
            </a:r>
            <a:r>
              <a:rPr lang="en-US" dirty="0" smtClean="0"/>
              <a:t>ual </a:t>
            </a:r>
            <a:r>
              <a:rPr lang="en-US" dirty="0" smtClean="0">
                <a:solidFill>
                  <a:srgbClr val="0000FF"/>
                </a:solidFill>
              </a:rPr>
              <a:t>ex</a:t>
            </a:r>
            <a:r>
              <a:rPr lang="en-US" dirty="0" smtClean="0"/>
              <a:t>clusion) between pairs of locking and unlocking (similar to critical directive  in </a:t>
            </a:r>
            <a:r>
              <a:rPr lang="en-US" dirty="0" err="1" smtClean="0"/>
              <a:t>OpenMP</a:t>
            </a:r>
            <a:r>
              <a:rPr lang="en-US" dirty="0" smtClean="0"/>
              <a:t>)</a:t>
            </a:r>
          </a:p>
          <a:p>
            <a:pPr lvl="1"/>
            <a:r>
              <a:rPr lang="en-US" b="1" i="1" dirty="0" err="1" smtClean="0">
                <a:solidFill>
                  <a:srgbClr val="FF0000"/>
                </a:solidFill>
              </a:rPr>
              <a:t>pthread_mutex_lock(pthread_mutex_t</a:t>
            </a:r>
            <a:r>
              <a:rPr lang="en-US" b="1" i="1" dirty="0" smtClean="0">
                <a:solidFill>
                  <a:srgbClr val="FF0000"/>
                </a:solidFill>
              </a:rPr>
              <a:t>*);</a:t>
            </a:r>
          </a:p>
          <a:p>
            <a:pPr lvl="1"/>
            <a:r>
              <a:rPr lang="en-US" i="1" dirty="0" smtClean="0"/>
              <a:t>Check the thread stack whether there is an available slot</a:t>
            </a:r>
          </a:p>
          <a:p>
            <a:pPr lvl="1"/>
            <a:r>
              <a:rPr lang="en-US" b="1" i="1" dirty="0" err="1" smtClean="0">
                <a:solidFill>
                  <a:srgbClr val="FF0000"/>
                </a:solidFill>
              </a:rPr>
              <a:t>pthread_mutex_unlock(pthread_mutex_t</a:t>
            </a:r>
            <a:r>
              <a:rPr lang="en-US" b="1" i="1" dirty="0" smtClean="0">
                <a:solidFill>
                  <a:srgbClr val="FF0000"/>
                </a:solidFill>
              </a:rPr>
              <a:t> *);</a:t>
            </a:r>
          </a:p>
          <a:p>
            <a:r>
              <a:rPr lang="en-US" dirty="0" smtClean="0"/>
              <a:t>Create a thread using </a:t>
            </a:r>
            <a:r>
              <a:rPr lang="en-US" b="1" i="1" dirty="0" err="1" smtClean="0">
                <a:solidFill>
                  <a:srgbClr val="FF0000"/>
                </a:solidFill>
              </a:rPr>
              <a:t>pthread_create(void</a:t>
            </a:r>
            <a:r>
              <a:rPr lang="en-US" b="1" i="1" dirty="0" smtClean="0">
                <a:solidFill>
                  <a:srgbClr val="FF0000"/>
                </a:solidFill>
              </a:rPr>
              <a:t> *) </a:t>
            </a:r>
            <a:r>
              <a:rPr lang="en-US" dirty="0" smtClean="0"/>
              <a:t>less all the allowed # of threads are used.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PTHREAD_CREATE_DETACHED</a:t>
            </a:r>
            <a:r>
              <a:rPr lang="en-US" dirty="0" smtClean="0"/>
              <a:t> </a:t>
            </a:r>
            <a:r>
              <a:rPr lang="en-US" dirty="0" err="1" smtClean="0">
                <a:sym typeface="Wingdings"/>
              </a:rPr>
              <a:t>a</a:t>
            </a:r>
            <a:r>
              <a:rPr lang="en-US" dirty="0" smtClean="0">
                <a:sym typeface="Wingdings"/>
              </a:rPr>
              <a:t> caller process does not wait until a thread is completed (just ignore the child process)</a:t>
            </a:r>
          </a:p>
          <a:p>
            <a:pPr lvl="1"/>
            <a:r>
              <a:rPr lang="en-US" b="1" i="1" dirty="0" err="1" smtClean="0">
                <a:solidFill>
                  <a:srgbClr val="FF0000"/>
                </a:solidFill>
                <a:sym typeface="Wingdings"/>
              </a:rPr>
              <a:t>pthread_attr_setdetachstate</a:t>
            </a:r>
            <a:r>
              <a:rPr lang="en-US" dirty="0" err="1" smtClean="0">
                <a:sym typeface="Wingdings"/>
              </a:rPr>
              <a:t>(pthread_attr_t</a:t>
            </a:r>
            <a:r>
              <a:rPr lang="en-US" dirty="0" smtClean="0">
                <a:sym typeface="Wingdings"/>
              </a:rPr>
              <a:t> *, 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PTHREAD_CREATE_DETACHED</a:t>
            </a:r>
            <a:r>
              <a:rPr lang="en-US" dirty="0" smtClean="0">
                <a:sym typeface="Wingdings"/>
              </a:rPr>
              <a:t>)</a:t>
            </a:r>
          </a:p>
          <a:p>
            <a:r>
              <a:rPr lang="en-US" dirty="0" smtClean="0">
                <a:solidFill>
                  <a:srgbClr val="0000FF"/>
                </a:solidFill>
                <a:sym typeface="Wingdings"/>
              </a:rPr>
              <a:t>PTHREAD_CREATE_JOINABLE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a</a:t>
            </a:r>
            <a:r>
              <a:rPr lang="en-US" dirty="0" smtClean="0">
                <a:sym typeface="Wingdings"/>
              </a:rPr>
              <a:t> caller can wait a thread until it completes its jobs.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Pthreadsort.c</a:t>
            </a:r>
            <a:r>
              <a:rPr lang="en-US" dirty="0" smtClean="0"/>
              <a:t> </a:t>
            </a:r>
            <a:r>
              <a:rPr lang="en-US" sz="2400" dirty="0" smtClean="0"/>
              <a:t>(lines 265-293)</a:t>
            </a:r>
            <a:endParaRPr lang="en-US" sz="2400" dirty="0"/>
          </a:p>
        </p:txBody>
      </p:sp>
      <p:pic>
        <p:nvPicPr>
          <p:cNvPr id="4" name="Content Placeholder 3" descr="pthread4.tiff"/>
          <p:cNvPicPr>
            <a:picLocks noGrp="1" noChangeAspect="1"/>
          </p:cNvPicPr>
          <p:nvPr>
            <p:ph idx="1"/>
          </p:nvPr>
        </p:nvPicPr>
        <p:blipFill>
          <a:blip r:embed="rId2"/>
          <a:srcRect t="-7758" b="-7758"/>
          <a:stretch>
            <a:fillRect/>
          </a:stretch>
        </p:blipFill>
        <p:spPr>
          <a:xfrm>
            <a:off x="457200" y="1544511"/>
            <a:ext cx="8229600" cy="4525963"/>
          </a:xfrm>
        </p:spPr>
      </p:pic>
      <p:cxnSp>
        <p:nvCxnSpPr>
          <p:cNvPr id="6" name="Straight Connector 5"/>
          <p:cNvCxnSpPr/>
          <p:nvPr/>
        </p:nvCxnSpPr>
        <p:spPr>
          <a:xfrm>
            <a:off x="457200" y="4360351"/>
            <a:ext cx="2925616" cy="337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648798" y="4790131"/>
            <a:ext cx="2798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Closing part: wait until all threads are completed.</a:t>
            </a:r>
            <a:endParaRPr lang="en-US" dirty="0"/>
          </a:p>
        </p:txBody>
      </p:sp>
      <p:sp>
        <p:nvSpPr>
          <p:cNvPr id="8" name="Right Brace 7"/>
          <p:cNvSpPr/>
          <p:nvPr/>
        </p:nvSpPr>
        <p:spPr>
          <a:xfrm>
            <a:off x="5293377" y="4700227"/>
            <a:ext cx="213533" cy="93002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e 8"/>
          <p:cNvSpPr/>
          <p:nvPr/>
        </p:nvSpPr>
        <p:spPr>
          <a:xfrm>
            <a:off x="4652778" y="2798266"/>
            <a:ext cx="365934" cy="382093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293377" y="2811027"/>
            <a:ext cx="2798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Initialize the thread stack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(</a:t>
            </a:r>
            <a:r>
              <a:rPr lang="en-US" dirty="0" err="1" smtClean="0"/>
              <a:t>pthreadsort.c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7" name="Content Placeholder 6" descr="pthread1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8455" r="-8455"/>
          <a:stretch>
            <a:fillRect/>
          </a:stretch>
        </p:blipFill>
        <p:spPr>
          <a:ln>
            <a:solidFill>
              <a:srgbClr val="0000FF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360339" y="1415534"/>
            <a:ext cx="231345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Maximum # of threads</a:t>
            </a:r>
            <a:endParaRPr lang="en-US" dirty="0"/>
          </a:p>
        </p:txBody>
      </p:sp>
      <p:cxnSp>
        <p:nvCxnSpPr>
          <p:cNvPr id="10" name="Curved Connector 9"/>
          <p:cNvCxnSpPr/>
          <p:nvPr/>
        </p:nvCxnSpPr>
        <p:spPr>
          <a:xfrm rot="10800000" flipV="1">
            <a:off x="2573639" y="1417638"/>
            <a:ext cx="786701" cy="182562"/>
          </a:xfrm>
          <a:prstGeom prst="curvedConnector3">
            <a:avLst>
              <a:gd name="adj1" fmla="val 50000"/>
            </a:avLst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ight Brace 10"/>
          <p:cNvSpPr/>
          <p:nvPr/>
        </p:nvSpPr>
        <p:spPr>
          <a:xfrm>
            <a:off x="5023651" y="2461126"/>
            <a:ext cx="404589" cy="809137"/>
          </a:xfrm>
          <a:prstGeom prst="rightBrac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673793" y="2591124"/>
            <a:ext cx="1455484" cy="369332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 smtClean="0"/>
              <a:t>Pthread</a:t>
            </a:r>
            <a:r>
              <a:rPr lang="en-US" dirty="0" smtClean="0"/>
              <a:t> stack</a:t>
            </a:r>
            <a:endParaRPr lang="en-US" dirty="0"/>
          </a:p>
        </p:txBody>
      </p:sp>
      <p:sp>
        <p:nvSpPr>
          <p:cNvPr id="13" name="Right Brace 12"/>
          <p:cNvSpPr/>
          <p:nvPr/>
        </p:nvSpPr>
        <p:spPr>
          <a:xfrm>
            <a:off x="3827417" y="3990946"/>
            <a:ext cx="404589" cy="571690"/>
          </a:xfrm>
          <a:prstGeom prst="rightBrac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370709" y="3990946"/>
            <a:ext cx="2422208" cy="369332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Swapping two elements</a:t>
            </a:r>
            <a:endParaRPr lang="en-US" dirty="0"/>
          </a:p>
        </p:txBody>
      </p:sp>
      <p:sp>
        <p:nvSpPr>
          <p:cNvPr id="15" name="Right Brace 14"/>
          <p:cNvSpPr/>
          <p:nvPr/>
        </p:nvSpPr>
        <p:spPr>
          <a:xfrm>
            <a:off x="7956280" y="4918841"/>
            <a:ext cx="404589" cy="1026069"/>
          </a:xfrm>
          <a:prstGeom prst="rightBrac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956281" y="4719966"/>
            <a:ext cx="1000878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Check </a:t>
            </a:r>
          </a:p>
          <a:p>
            <a:r>
              <a:rPr lang="en-US" dirty="0" smtClean="0"/>
              <a:t>whether</a:t>
            </a:r>
          </a:p>
          <a:p>
            <a:r>
              <a:rPr lang="en-US" dirty="0" smtClean="0"/>
              <a:t>There is a available thread.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950" y="3067050"/>
            <a:ext cx="546100" cy="7239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Exercise (pthreadsort.c)</a:t>
            </a:r>
            <a:endParaRPr lang="en-US" dirty="0"/>
          </a:p>
        </p:txBody>
      </p:sp>
      <p:pic>
        <p:nvPicPr>
          <p:cNvPr id="23" name="Content Placeholder 22" descr="pthread2.tiff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-21436" b="-21436"/>
          <a:stretch>
            <a:fillRect/>
          </a:stretch>
        </p:blipFill>
        <p:spPr>
          <a:xfrm>
            <a:off x="457200" y="0"/>
            <a:ext cx="6776872" cy="7594679"/>
          </a:xfrm>
        </p:spPr>
      </p:pic>
      <p:sp>
        <p:nvSpPr>
          <p:cNvPr id="22" name="Content Placeholder 21"/>
          <p:cNvSpPr>
            <a:spLocks noGrp="1"/>
          </p:cNvSpPr>
          <p:nvPr>
            <p:ph sz="half" idx="2"/>
          </p:nvPr>
        </p:nvSpPr>
        <p:spPr>
          <a:xfrm>
            <a:off x="5214772" y="2562268"/>
            <a:ext cx="4038600" cy="4525963"/>
          </a:xfrm>
        </p:spPr>
        <p:txBody>
          <a:bodyPr/>
          <a:lstStyle/>
          <a:p>
            <a:r>
              <a:rPr lang="en-US" dirty="0" err="1" smtClean="0"/>
              <a:t>determine_pivot</a:t>
            </a:r>
            <a:r>
              <a:rPr lang="en-US" dirty="0" smtClean="0"/>
              <a:t>()</a:t>
            </a:r>
          </a:p>
          <a:p>
            <a:r>
              <a:rPr lang="en-US" dirty="0" smtClean="0"/>
              <a:t>Determine the pivot value from the input array</a:t>
            </a:r>
          </a:p>
          <a:p>
            <a:pPr lvl="1"/>
            <a:r>
              <a:rPr lang="en-US" dirty="0" smtClean="0"/>
              <a:t>To find the middle value among randomly selected values</a:t>
            </a:r>
          </a:p>
          <a:p>
            <a:pPr lvl="1"/>
            <a:r>
              <a:rPr lang="en-US" dirty="0" err="1" smtClean="0"/>
              <a:t>Np</a:t>
            </a:r>
            <a:r>
              <a:rPr lang="en-US" dirty="0" smtClean="0"/>
              <a:t> = 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1445</Words>
  <Application>Microsoft Office PowerPoint</Application>
  <PresentationFormat>화면 슬라이드 쇼(4:3)</PresentationFormat>
  <Paragraphs>291</Paragraphs>
  <Slides>32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6" baseType="lpstr">
      <vt:lpstr>Arial</vt:lpstr>
      <vt:lpstr>Calibri</vt:lpstr>
      <vt:lpstr>Wingdings</vt:lpstr>
      <vt:lpstr>Office Theme</vt:lpstr>
      <vt:lpstr>Parallel Sorting using Pthread &amp; MPI</vt:lpstr>
      <vt:lpstr>Two most popular Sortings</vt:lpstr>
      <vt:lpstr>Two most popular Sortings</vt:lpstr>
      <vt:lpstr>POSIX Thread .vs. fork</vt:lpstr>
      <vt:lpstr>Exercise (pthreadsort.c)</vt:lpstr>
      <vt:lpstr>Pthread version of qsort</vt:lpstr>
      <vt:lpstr>Pthreadsort.c (lines 265-293)</vt:lpstr>
      <vt:lpstr>Exercise (pthreadsort.c)</vt:lpstr>
      <vt:lpstr>Exercise (pthreadsort.c)</vt:lpstr>
      <vt:lpstr>Pthreadsort.c</vt:lpstr>
      <vt:lpstr>How to communicate between master thread &amp; sub threads</vt:lpstr>
      <vt:lpstr>MPI version of qsort</vt:lpstr>
      <vt:lpstr>Simple implementation of MPI</vt:lpstr>
      <vt:lpstr>mpiqsort.c (cont.)</vt:lpstr>
      <vt:lpstr>Multisection of MPI_Comm</vt:lpstr>
      <vt:lpstr>How to Run</vt:lpstr>
      <vt:lpstr>Timing check (np=10,000,000*12)</vt:lpstr>
      <vt:lpstr>Two most popular Sortings</vt:lpstr>
      <vt:lpstr>POSIX Thread .vs. fork</vt:lpstr>
      <vt:lpstr>Exercise (pthreadsort.c)</vt:lpstr>
      <vt:lpstr>Pthread version of qsort</vt:lpstr>
      <vt:lpstr>Pthreadsort.c (lines 265-293)</vt:lpstr>
      <vt:lpstr>Exercise (pthreadsort.c)</vt:lpstr>
      <vt:lpstr>Exercise (pthreadsort.c)</vt:lpstr>
      <vt:lpstr>Pthreadsort.c</vt:lpstr>
      <vt:lpstr>How to communicate between master thread &amp; sub threads</vt:lpstr>
      <vt:lpstr>MPI version of qsort</vt:lpstr>
      <vt:lpstr>Simple implementation of MPI</vt:lpstr>
      <vt:lpstr>mpiqsort.c (cont.)</vt:lpstr>
      <vt:lpstr>Multisection of MPI_Comm</vt:lpstr>
      <vt:lpstr>How to Run</vt:lpstr>
      <vt:lpstr>Timing check (np=10,000,000*12)</vt:lpstr>
    </vt:vector>
  </TitlesOfParts>
  <Company>Korea Institute for Advanced Study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Parallel Sorting using Pthread &amp; MPI</dc:title>
  <dc:creator>Juhan Kim</dc:creator>
  <cp:lastModifiedBy>KIAS</cp:lastModifiedBy>
  <cp:revision>1</cp:revision>
  <dcterms:created xsi:type="dcterms:W3CDTF">2014-06-23T03:40:35Z</dcterms:created>
  <dcterms:modified xsi:type="dcterms:W3CDTF">2014-06-23T05:51:02Z</dcterms:modified>
</cp:coreProperties>
</file>