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0"/>
  </p:notesMasterIdLst>
  <p:sldIdLst>
    <p:sldId id="256" r:id="rId2"/>
    <p:sldId id="326" r:id="rId3"/>
    <p:sldId id="322" r:id="rId4"/>
    <p:sldId id="323" r:id="rId5"/>
    <p:sldId id="324" r:id="rId6"/>
    <p:sldId id="325" r:id="rId7"/>
    <p:sldId id="258" r:id="rId8"/>
    <p:sldId id="341" r:id="rId9"/>
    <p:sldId id="259" r:id="rId10"/>
    <p:sldId id="262" r:id="rId11"/>
    <p:sldId id="318" r:id="rId12"/>
    <p:sldId id="260" r:id="rId13"/>
    <p:sldId id="263" r:id="rId14"/>
    <p:sldId id="328" r:id="rId15"/>
    <p:sldId id="327" r:id="rId16"/>
    <p:sldId id="292" r:id="rId17"/>
    <p:sldId id="286" r:id="rId18"/>
    <p:sldId id="264" r:id="rId19"/>
    <p:sldId id="268" r:id="rId20"/>
    <p:sldId id="288" r:id="rId21"/>
    <p:sldId id="290" r:id="rId22"/>
    <p:sldId id="291" r:id="rId23"/>
    <p:sldId id="266" r:id="rId24"/>
    <p:sldId id="294" r:id="rId25"/>
    <p:sldId id="272" r:id="rId26"/>
    <p:sldId id="273" r:id="rId27"/>
    <p:sldId id="296" r:id="rId28"/>
    <p:sldId id="330" r:id="rId29"/>
    <p:sldId id="336" r:id="rId30"/>
    <p:sldId id="329" r:id="rId31"/>
    <p:sldId id="331" r:id="rId32"/>
    <p:sldId id="335" r:id="rId33"/>
    <p:sldId id="337" r:id="rId34"/>
    <p:sldId id="338" r:id="rId35"/>
    <p:sldId id="333" r:id="rId36"/>
    <p:sldId id="339" r:id="rId37"/>
    <p:sldId id="342" r:id="rId38"/>
    <p:sldId id="344" r:id="rId39"/>
    <p:sldId id="281" r:id="rId40"/>
    <p:sldId id="343" r:id="rId41"/>
    <p:sldId id="345" r:id="rId42"/>
    <p:sldId id="310" r:id="rId43"/>
    <p:sldId id="283" r:id="rId44"/>
    <p:sldId id="282" r:id="rId45"/>
    <p:sldId id="285" r:id="rId46"/>
    <p:sldId id="340" r:id="rId47"/>
    <p:sldId id="287" r:id="rId48"/>
    <p:sldId id="275" r:id="rId4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16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E8670-0268-45E9-AA86-2B0DB704AF27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37B23-CD71-4E3E-88ED-8BDA05004B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861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900B3155-F787-43C9-B474-C1EA29233B18}" type="slidenum">
              <a:rPr lang="en-US" altLang="ko-KR" smtClean="0"/>
              <a:pPr eaLnBrk="1" hangingPunct="1"/>
              <a:t>3</a:t>
            </a:fld>
            <a:endParaRPr lang="en-US" altLang="ko-K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93631A16-4378-454E-8B8B-820BCAD5DE25}" type="slidenum">
              <a:rPr lang="en-US" altLang="ko-KR" smtClean="0"/>
              <a:pPr eaLnBrk="1" hangingPunct="1"/>
              <a:t>4</a:t>
            </a:fld>
            <a:endParaRPr lang="en-US" altLang="ko-KR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3E5548F1-AA89-451F-9370-AD20904433E3}" type="slidenum">
              <a:rPr lang="en-US" altLang="ko-KR" smtClean="0"/>
              <a:pPr eaLnBrk="1" hangingPunct="1"/>
              <a:t>5</a:t>
            </a:fld>
            <a:endParaRPr lang="en-US" altLang="ko-K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F0804F-7B79-4BF5-830C-E33BCDEA0649}" type="slidenum">
              <a:rPr lang="en-US" altLang="ko-KR" smtClean="0">
                <a:latin typeface="굴림" charset="-127"/>
                <a:ea typeface="굴림" charset="-127"/>
              </a:rPr>
              <a:pPr/>
              <a:t>16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676275"/>
            <a:ext cx="4610100" cy="3457575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3763" y="4359275"/>
            <a:ext cx="5060950" cy="4135438"/>
          </a:xfrm>
          <a:noFill/>
          <a:ln/>
        </p:spPr>
        <p:txBody>
          <a:bodyPr/>
          <a:lstStyle/>
          <a:p>
            <a:pPr eaLnBrk="1" hangingPunct="1"/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45060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9pPr>
          </a:lstStyle>
          <a:p>
            <a:fld id="{E64FD4BD-01E2-4316-84C1-D20B02DDA7E7}" type="slidenum">
              <a:rPr kumimoji="0" lang="ko-KR" altLang="en-US" sz="1200" smtClean="0">
                <a:solidFill>
                  <a:schemeClr val="tx1"/>
                </a:solidFill>
              </a:rPr>
              <a:pPr/>
              <a:t>39</a:t>
            </a:fld>
            <a:endParaRPr kumimoji="0" lang="en-US" altLang="ko-KR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45060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9pPr>
          </a:lstStyle>
          <a:p>
            <a:fld id="{E64FD4BD-01E2-4316-84C1-D20B02DDA7E7}" type="slidenum">
              <a:rPr kumimoji="0" lang="ko-KR" altLang="en-US" sz="1200" smtClean="0">
                <a:solidFill>
                  <a:schemeClr val="tx1"/>
                </a:solidFill>
              </a:rPr>
              <a:pPr/>
              <a:t>43</a:t>
            </a:fld>
            <a:endParaRPr kumimoji="0" lang="en-US" altLang="ko-KR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4813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9pPr>
          </a:lstStyle>
          <a:p>
            <a:fld id="{94CFFDB9-A386-46B9-ADE3-EEE1E78E7D4E}" type="slidenum">
              <a:rPr kumimoji="0" lang="ko-KR" altLang="en-US" sz="1200" smtClean="0">
                <a:solidFill>
                  <a:schemeClr val="tx1"/>
                </a:solidFill>
              </a:rPr>
              <a:pPr/>
              <a:t>44</a:t>
            </a:fld>
            <a:endParaRPr kumimoji="0" lang="en-US" altLang="ko-KR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219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15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57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714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09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942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997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896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63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65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382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C143E-19C5-428E-A2AB-6C7DA877DADC}" type="datetimeFigureOut">
              <a:rPr lang="ko-KR" altLang="en-US" smtClean="0"/>
              <a:pPr/>
              <a:t>2014-06-21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98012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ac@newton.kias.re.k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skim@gpu.kias.re.kr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4.bin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7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amazon.com/gp/reader/0131387685/ref=sib_dp_p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hyperlink" Target="http://www.amazon.com/gp/reader/0123814723/ref=sib_dp_pt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developer.nvidia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Introduction to CUDA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err="1" smtClean="0">
                <a:latin typeface="Times New Roman" pitchFamily="18" charset="0"/>
                <a:cs typeface="Times New Roman" pitchFamily="18" charset="0"/>
              </a:rPr>
              <a:t>Jongsoo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 Kim (KASI)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615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images.anandtech.com/doci/7900/OldRoad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689600"/>
            <a:ext cx="7854799" cy="589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Tesla Roadmap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 descr="http://images.anandtech.com/doci/7900/OldRoadma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17431" y="-8668344"/>
            <a:ext cx="4787435" cy="35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64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Specifications </a:t>
            </a:r>
            <a:r>
              <a:rPr lang="en-US" altLang="ko-KR" dirty="0" smtClean="0"/>
              <a:t>of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err="1" smtClean="0"/>
              <a:t>Kepler</a:t>
            </a:r>
            <a:r>
              <a:rPr lang="en-US" altLang="ko-KR" dirty="0" smtClean="0"/>
              <a:t> </a:t>
            </a:r>
            <a:r>
              <a:rPr lang="en-US" altLang="ko-KR" dirty="0" smtClean="0"/>
              <a:t>Tesla </a:t>
            </a:r>
            <a:r>
              <a:rPr lang="en-US" altLang="ko-KR" dirty="0" smtClean="0"/>
              <a:t>Boards</a:t>
            </a:r>
            <a:endParaRPr lang="ko-KR" altLang="en-US" dirty="0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20888"/>
            <a:ext cx="8748322" cy="2592288"/>
          </a:xfrm>
        </p:spPr>
      </p:pic>
    </p:spTree>
    <p:extLst>
      <p:ext uri="{BB962C8B-B14F-4D97-AF65-F5344CB8AC3E}">
        <p14:creationId xmlns:p14="http://schemas.microsoft.com/office/powerpoint/2010/main" val="19132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-3420888" y="-1683568"/>
            <a:ext cx="8229600" cy="4525963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 descr="Floating-Point Operations per Second for the CPU and GPU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" y="1572861"/>
            <a:ext cx="4870106" cy="378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Memory Bandwidth for the CPU and GPU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578" y="1572862"/>
            <a:ext cx="4356736" cy="378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Performance and Bandwidth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245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Processing flow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572424"/>
            <a:ext cx="8229600" cy="4525963"/>
          </a:xfrm>
        </p:spPr>
        <p:txBody>
          <a:bodyPr/>
          <a:lstStyle/>
          <a:p>
            <a:r>
              <a:rPr lang="en-US" altLang="ko-KR" sz="2400" dirty="0" smtClean="0"/>
              <a:t>Bottlenecks</a:t>
            </a:r>
          </a:p>
          <a:p>
            <a:pPr lvl="1"/>
            <a:r>
              <a:rPr lang="en-US" altLang="ko-KR" sz="2400" dirty="0" err="1" smtClean="0">
                <a:solidFill>
                  <a:srgbClr val="FFFF00"/>
                </a:solidFill>
              </a:rPr>
              <a:t>PCIe</a:t>
            </a:r>
            <a:r>
              <a:rPr lang="en-US" altLang="ko-KR" sz="2400" dirty="0" smtClean="0">
                <a:solidFill>
                  <a:srgbClr val="FFFF00"/>
                </a:solidFill>
              </a:rPr>
              <a:t> bus</a:t>
            </a:r>
            <a:r>
              <a:rPr lang="en-US" altLang="ko-KR" sz="2400" dirty="0" smtClean="0">
                <a:solidFill>
                  <a:srgbClr val="FFFF00"/>
                </a:solidFill>
              </a:rPr>
              <a:t>: </a:t>
            </a:r>
            <a:r>
              <a:rPr lang="en-US" altLang="ko-KR" sz="2400" dirty="0" smtClean="0">
                <a:solidFill>
                  <a:srgbClr val="FFFF00"/>
                </a:solidFill>
              </a:rPr>
              <a:t>8-16GB/s</a:t>
            </a:r>
            <a:endParaRPr lang="en-US" altLang="ko-KR" sz="2400" dirty="0" smtClean="0">
              <a:solidFill>
                <a:srgbClr val="FFFF00"/>
              </a:solidFill>
            </a:endParaRPr>
          </a:p>
          <a:p>
            <a:pPr lvl="1"/>
            <a:r>
              <a:rPr lang="en-US" altLang="ko-KR" sz="2400" dirty="0" smtClean="0"/>
              <a:t>Memory </a:t>
            </a:r>
            <a:r>
              <a:rPr lang="en-US" altLang="ko-KR" sz="2400" dirty="0" smtClean="0"/>
              <a:t>BW: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288</a:t>
            </a:r>
            <a:r>
              <a:rPr lang="en-US" altLang="ko-KR" sz="2400" dirty="0" smtClean="0"/>
              <a:t> </a:t>
            </a:r>
            <a:r>
              <a:rPr lang="en-US" altLang="ko-KR" sz="2400" dirty="0" smtClean="0"/>
              <a:t>GB/s </a:t>
            </a:r>
            <a:r>
              <a:rPr lang="en-US" altLang="ko-KR" sz="2400" dirty="0" smtClean="0"/>
              <a:t>for </a:t>
            </a:r>
            <a:r>
              <a:rPr lang="en-US" altLang="ko-KR" sz="2400" dirty="0" err="1" smtClean="0"/>
              <a:t>TeslaK</a:t>
            </a:r>
            <a:r>
              <a:rPr lang="en-US" altLang="ko-KR" sz="2400" dirty="0" smtClean="0"/>
              <a:t> 40</a:t>
            </a:r>
            <a:endParaRPr lang="en-US" altLang="ko-KR" sz="2400" dirty="0" smtClean="0"/>
          </a:p>
          <a:p>
            <a:pPr lvl="1"/>
            <a:r>
              <a:rPr lang="en-US" altLang="ko-KR" sz="2400" dirty="0">
                <a:solidFill>
                  <a:srgbClr val="FFFF00"/>
                </a:solidFill>
              </a:rPr>
              <a:t>Memory latency:</a:t>
            </a:r>
          </a:p>
          <a:p>
            <a:pPr marL="457200" lvl="1" indent="0">
              <a:buNone/>
            </a:pPr>
            <a:r>
              <a:rPr lang="en-US" altLang="ko-KR" sz="2400" dirty="0">
                <a:solidFill>
                  <a:srgbClr val="FFFF00"/>
                </a:solidFill>
              </a:rPr>
              <a:t>  400-800 clock cycles</a:t>
            </a:r>
          </a:p>
          <a:p>
            <a:pPr marL="457200" lvl="1" indent="0">
              <a:buNone/>
            </a:pPr>
            <a:endParaRPr lang="en-US" altLang="ko-KR" sz="2400" dirty="0" smtClean="0"/>
          </a:p>
          <a:p>
            <a:pPr marL="457200" lvl="1" indent="0">
              <a:buNone/>
            </a:pP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72424"/>
            <a:ext cx="476742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833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텍스트 개체 틀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249" y="43436"/>
            <a:ext cx="4108296" cy="6729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88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Device Memory Space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546860"/>
            <a:ext cx="8435975" cy="480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06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180975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endParaRPr lang="ko-KR" altLang="ko-KR" sz="2400">
              <a:latin typeface="Times New Roman" pitchFamily="18" charset="0"/>
            </a:endParaRPr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457200" y="1828800"/>
            <a:ext cx="180975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endParaRPr lang="ko-KR" altLang="ko-KR" sz="2400">
              <a:latin typeface="Times New Roman" pitchFamily="18" charset="0"/>
            </a:endParaRP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1116013" y="4076700"/>
            <a:ext cx="7796212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n-US" altLang="ko-KR" sz="2400">
                <a:solidFill>
                  <a:schemeClr val="tx2"/>
                </a:solidFill>
                <a:latin typeface="Times New Roman" pitchFamily="18" charset="0"/>
              </a:rPr>
              <a:t>                              </a:t>
            </a:r>
            <a:endParaRPr lang="en-US" altLang="ko-KR" sz="2400">
              <a:latin typeface="Times New Roman" pitchFamily="18" charset="0"/>
            </a:endParaRPr>
          </a:p>
        </p:txBody>
      </p:sp>
      <p:sp>
        <p:nvSpPr>
          <p:cNvPr id="17413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  <a:defRPr/>
            </a:pPr>
            <a:endParaRPr lang="en-US" altLang="ko-KR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From outside of the KIAS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ko-KR" sz="2000" dirty="0" err="1" smtClean="0"/>
              <a:t>ssh</a:t>
            </a:r>
            <a:r>
              <a:rPr lang="en-US" altLang="ko-KR" sz="2000" dirty="0" smtClean="0"/>
              <a:t> </a:t>
            </a:r>
            <a:r>
              <a:rPr lang="en-US" altLang="ko-KR" sz="2000" dirty="0" smtClean="0">
                <a:hlinkClick r:id="rId3"/>
              </a:rPr>
              <a:t>cac@newton.kias.re.kr</a:t>
            </a:r>
            <a:r>
              <a:rPr lang="en-US" altLang="ko-KR" sz="20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From inside of the KIAS or </a:t>
            </a:r>
            <a:r>
              <a:rPr lang="en-US" altLang="ko-KR" sz="2400" dirty="0" err="1" smtClean="0"/>
              <a:t>newton</a:t>
            </a:r>
            <a:endParaRPr lang="en-US" altLang="ko-KR" sz="2400" dirty="0" smtClean="0"/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ko-KR" sz="2000" dirty="0" err="1" smtClean="0"/>
              <a:t>ssh</a:t>
            </a:r>
            <a:r>
              <a:rPr lang="en-US" altLang="ko-KR" sz="2000" dirty="0" smtClean="0"/>
              <a:t> guest</a:t>
            </a:r>
            <a:r>
              <a:rPr lang="en-US" altLang="ko-KR" sz="2000" dirty="0" smtClean="0">
                <a:hlinkClick r:id="rId4"/>
              </a:rPr>
              <a:t>@gpu.kias.re.kr</a:t>
            </a:r>
            <a:endParaRPr lang="en-US" altLang="ko-KR" sz="2000" dirty="0" smtClean="0"/>
          </a:p>
          <a:p>
            <a:pPr marL="57150" indent="0" eaLnBrk="1" hangingPunct="1">
              <a:lnSpc>
                <a:spcPct val="90000"/>
              </a:lnSpc>
              <a:buNone/>
              <a:defRPr/>
            </a:pPr>
            <a:r>
              <a:rPr lang="en-US" altLang="ko-KR" sz="2000" dirty="0" smtClean="0"/>
              <a:t>     </a:t>
            </a:r>
            <a:r>
              <a:rPr lang="en-US" altLang="ko-KR" sz="2000" dirty="0" err="1" smtClean="0"/>
              <a:t>ssh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gpu</a:t>
            </a:r>
            <a:r>
              <a:rPr lang="en-US" altLang="ko-KR" sz="2000" dirty="0" smtClean="0"/>
              <a:t>[01-24]  </a:t>
            </a:r>
          </a:p>
          <a:p>
            <a:pPr marL="57150" indent="0"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mkdir</a:t>
            </a:r>
            <a:r>
              <a:rPr lang="en-US" altLang="ko-KR" sz="2400" dirty="0" smtClean="0"/>
              <a:t> (your usual </a:t>
            </a:r>
            <a:r>
              <a:rPr lang="en-US" altLang="ko-KR" sz="2400" dirty="0" err="1" smtClean="0"/>
              <a:t>userid</a:t>
            </a:r>
            <a:r>
              <a:rPr lang="en-US" altLang="ko-KR" sz="2400" dirty="0" smtClean="0"/>
              <a:t>)</a:t>
            </a:r>
          </a:p>
          <a:p>
            <a:pPr marL="57150" indent="0"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cd</a:t>
            </a:r>
            <a:r>
              <a:rPr lang="ko-KR" altLang="en-US" sz="2400" dirty="0" smtClean="0"/>
              <a:t> </a:t>
            </a:r>
            <a:r>
              <a:rPr lang="en-US" altLang="ko-KR" sz="2400" dirty="0" err="1" smtClean="0"/>
              <a:t>userid</a:t>
            </a:r>
            <a:endParaRPr lang="en-US" altLang="ko-KR" sz="2400" dirty="0" smtClean="0"/>
          </a:p>
          <a:p>
            <a:pPr marL="57150" indent="0"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cp</a:t>
            </a:r>
            <a:r>
              <a:rPr lang="en-US" altLang="ko-KR" sz="2400" dirty="0" smtClean="0"/>
              <a:t> ~</a:t>
            </a:r>
            <a:r>
              <a:rPr lang="en-US" altLang="ko-KR" sz="2400" dirty="0" smtClean="0"/>
              <a:t>guest/example/</a:t>
            </a:r>
            <a:r>
              <a:rPr lang="en-US" altLang="ko-KR" sz="2400" dirty="0" err="1" smtClean="0"/>
              <a:t>cuda</a:t>
            </a:r>
            <a:r>
              <a:rPr lang="en-US" altLang="ko-KR" sz="2400" dirty="0" smtClean="0"/>
              <a:t>/* 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2151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Access to a KIAS GPU cluster</a:t>
            </a: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Exercise </a:t>
            </a:r>
            <a:r>
              <a:rPr lang="en-US" altLang="ko-KR" dirty="0" smtClean="0"/>
              <a:t>1: Hello world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/>
              <a:t>#include &lt;</a:t>
            </a:r>
            <a:r>
              <a:rPr lang="en-US" altLang="ko-KR" dirty="0" err="1" smtClean="0"/>
              <a:t>stdio.h</a:t>
            </a:r>
            <a:r>
              <a:rPr lang="en-US" altLang="ko-KR" dirty="0" smtClean="0"/>
              <a:t>&gt;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void </a:t>
            </a:r>
            <a:r>
              <a:rPr lang="en-US" altLang="ko-KR" dirty="0" err="1" smtClean="0"/>
              <a:t>hello_world</a:t>
            </a:r>
            <a:r>
              <a:rPr lang="en-US" altLang="ko-KR" dirty="0" smtClean="0"/>
              <a:t>(void) {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en-US" altLang="ko-KR" dirty="0" err="1" smtClean="0"/>
              <a:t>printf</a:t>
            </a:r>
            <a:r>
              <a:rPr lang="en-US" altLang="ko-KR" dirty="0" smtClean="0"/>
              <a:t>(“Hello World\n”);</a:t>
            </a:r>
          </a:p>
          <a:p>
            <a:pPr marL="0" indent="0">
              <a:buNone/>
            </a:pPr>
            <a:r>
              <a:rPr lang="en-US" altLang="ko-KR" dirty="0" smtClean="0"/>
              <a:t>}</a:t>
            </a:r>
          </a:p>
          <a:p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err="1" smtClean="0"/>
              <a:t>int</a:t>
            </a:r>
            <a:r>
              <a:rPr lang="en-US" altLang="ko-KR" dirty="0" smtClean="0"/>
              <a:t> main (void) {</a:t>
            </a:r>
          </a:p>
          <a:p>
            <a:pPr marL="0" indent="0">
              <a:buNone/>
            </a:pPr>
            <a:r>
              <a:rPr lang="en-US" altLang="ko-KR" dirty="0" smtClean="0"/>
              <a:t>    </a:t>
            </a:r>
            <a:r>
              <a:rPr lang="en-US" altLang="ko-KR" dirty="0" err="1" smtClean="0"/>
              <a:t>hello_world</a:t>
            </a:r>
            <a:r>
              <a:rPr lang="en-US" altLang="ko-KR" dirty="0" smtClean="0"/>
              <a:t>();</a:t>
            </a:r>
            <a:endParaRPr lang="en-US" altLang="ko-K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ko-KR" dirty="0" smtClean="0"/>
              <a:t>    return 0;</a:t>
            </a:r>
          </a:p>
          <a:p>
            <a:pPr marL="0" indent="0">
              <a:buNone/>
            </a:pPr>
            <a:r>
              <a:rPr lang="en-US" altLang="ko-KR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8956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Exercise </a:t>
            </a:r>
            <a:r>
              <a:rPr lang="en-US" altLang="ko-KR" dirty="0" smtClean="0"/>
              <a:t>1: Hello world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/>
              <a:t>#include &lt;</a:t>
            </a:r>
            <a:r>
              <a:rPr lang="en-US" altLang="ko-KR" dirty="0" err="1" smtClean="0"/>
              <a:t>stdio.h</a:t>
            </a:r>
            <a:r>
              <a:rPr lang="en-US" altLang="ko-KR" dirty="0" smtClean="0"/>
              <a:t>&gt;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__global__ </a:t>
            </a:r>
            <a:r>
              <a:rPr lang="en-US" altLang="ko-KR" dirty="0" smtClean="0"/>
              <a:t>void </a:t>
            </a:r>
            <a:r>
              <a:rPr lang="en-US" altLang="ko-KR" dirty="0" err="1" smtClean="0"/>
              <a:t>hello_world</a:t>
            </a:r>
            <a:r>
              <a:rPr lang="en-US" altLang="ko-KR" dirty="0" smtClean="0"/>
              <a:t>(void) {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en-US" altLang="ko-KR" dirty="0" err="1" smtClean="0"/>
              <a:t>printf</a:t>
            </a:r>
            <a:r>
              <a:rPr lang="en-US" altLang="ko-KR" dirty="0" smtClean="0"/>
              <a:t>(“Hello World\n”);</a:t>
            </a:r>
          </a:p>
          <a:p>
            <a:pPr marL="0" indent="0">
              <a:buNone/>
            </a:pPr>
            <a:r>
              <a:rPr lang="en-US" altLang="ko-KR" dirty="0" smtClean="0"/>
              <a:t>}</a:t>
            </a:r>
          </a:p>
          <a:p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err="1" smtClean="0"/>
              <a:t>int</a:t>
            </a:r>
            <a:r>
              <a:rPr lang="en-US" altLang="ko-KR" dirty="0" smtClean="0"/>
              <a:t> main (void) {</a:t>
            </a:r>
          </a:p>
          <a:p>
            <a:pPr marL="0" indent="0">
              <a:buNone/>
            </a:pPr>
            <a:r>
              <a:rPr lang="en-US" altLang="ko-KR" dirty="0" smtClean="0"/>
              <a:t>    </a:t>
            </a:r>
            <a:r>
              <a:rPr lang="en-US" altLang="ko-KR" dirty="0" err="1" smtClean="0"/>
              <a:t>hello_world</a:t>
            </a:r>
            <a:r>
              <a:rPr lang="en-US" altLang="ko-KR" dirty="0" smtClean="0">
                <a:solidFill>
                  <a:srgbClr val="FFFF00"/>
                </a:solidFill>
              </a:rPr>
              <a:t>&lt;&lt;&lt;1,5&gt;&gt;&gt;</a:t>
            </a:r>
            <a:r>
              <a:rPr lang="en-US" altLang="ko-KR" dirty="0" smtClean="0"/>
              <a:t>();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en-US" altLang="ko-KR" dirty="0" err="1" smtClean="0">
                <a:solidFill>
                  <a:srgbClr val="00B050"/>
                </a:solidFill>
              </a:rPr>
              <a:t>cudaThreadExit</a:t>
            </a:r>
            <a:r>
              <a:rPr lang="en-US" altLang="ko-KR" dirty="0" smtClean="0">
                <a:solidFill>
                  <a:srgbClr val="00B050"/>
                </a:solidFill>
              </a:rPr>
              <a:t>();</a:t>
            </a:r>
          </a:p>
          <a:p>
            <a:pPr marL="0" indent="0">
              <a:buNone/>
            </a:pPr>
            <a:r>
              <a:rPr lang="en-US" altLang="ko-KR" dirty="0" smtClean="0"/>
              <a:t>    return 0;</a:t>
            </a:r>
          </a:p>
          <a:p>
            <a:pPr marL="0" indent="0">
              <a:buNone/>
            </a:pPr>
            <a:r>
              <a:rPr lang="en-US" altLang="ko-KR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8956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Compile and Run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rgbClr val="FFFF00"/>
                </a:solidFill>
              </a:rPr>
              <a:t>nvcc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</a:rPr>
              <a:t>–arch sm_20</a:t>
            </a:r>
            <a:r>
              <a:rPr lang="en-US" altLang="ko-KR" dirty="0" smtClean="0">
                <a:solidFill>
                  <a:srgbClr val="FFFF00"/>
                </a:solidFill>
              </a:rPr>
              <a:t> hello.cu</a:t>
            </a:r>
          </a:p>
          <a:p>
            <a:r>
              <a:rPr lang="en-US" altLang="ko-KR" dirty="0" smtClean="0">
                <a:solidFill>
                  <a:srgbClr val="FFFF00"/>
                </a:solidFill>
              </a:rPr>
              <a:t>./</a:t>
            </a:r>
            <a:r>
              <a:rPr lang="en-US" altLang="ko-KR" dirty="0" err="1" smtClean="0">
                <a:solidFill>
                  <a:srgbClr val="FFFF00"/>
                </a:solidFill>
              </a:rPr>
              <a:t>a.out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103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Serial, Parallel, Hybrid Programming</a:t>
            </a:r>
          </a:p>
          <a:p>
            <a:r>
              <a:rPr lang="en-US" altLang="ko-KR" dirty="0" smtClean="0"/>
              <a:t>GPGPU and Tesla GPU cards</a:t>
            </a:r>
          </a:p>
          <a:p>
            <a:r>
              <a:rPr lang="en-US" altLang="ko-KR" dirty="0" smtClean="0"/>
              <a:t>CUDA examples</a:t>
            </a:r>
          </a:p>
          <a:p>
            <a:pPr lvl="1"/>
            <a:r>
              <a:rPr lang="en-US" altLang="ko-KR" dirty="0" smtClean="0"/>
              <a:t>Execution configuration (hello world)</a:t>
            </a:r>
          </a:p>
          <a:p>
            <a:pPr lvl="1"/>
            <a:r>
              <a:rPr lang="en-US" altLang="ko-KR" dirty="0" smtClean="0"/>
              <a:t>Global Memory (vector sum)</a:t>
            </a:r>
          </a:p>
          <a:p>
            <a:pPr lvl="1"/>
            <a:r>
              <a:rPr lang="en-US" altLang="ko-KR" dirty="0" smtClean="0"/>
              <a:t>Shared Memory (dot product)</a:t>
            </a:r>
          </a:p>
          <a:p>
            <a:pPr lvl="1"/>
            <a:r>
              <a:rPr lang="en-US" altLang="ko-KR" dirty="0" smtClean="0"/>
              <a:t>Texture Memory (heat equation)</a:t>
            </a:r>
          </a:p>
          <a:p>
            <a:pPr lvl="1"/>
            <a:r>
              <a:rPr lang="en-US" altLang="ko-KR" dirty="0" smtClean="0"/>
              <a:t>Constant Memory (??)</a:t>
            </a:r>
          </a:p>
          <a:p>
            <a:pPr lvl="1"/>
            <a:r>
              <a:rPr lang="en-US" altLang="ko-KR" dirty="0" smtClean="0"/>
              <a:t>Unified Virtual Memory (cuda6)</a:t>
            </a:r>
          </a:p>
          <a:p>
            <a:pPr lvl="1"/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54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 Language Extensions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Function Type Qualifiers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__global__</a:t>
            </a:r>
          </a:p>
          <a:p>
            <a:pPr marL="857250" lvl="2" indent="0">
              <a:buNone/>
            </a:pPr>
            <a:r>
              <a:rPr lang="en-US" altLang="ko-KR" dirty="0" smtClean="0"/>
              <a:t>executed on the device (GPU)</a:t>
            </a:r>
          </a:p>
          <a:p>
            <a:pPr marL="857250" lvl="2" indent="0">
              <a:buNone/>
            </a:pPr>
            <a:r>
              <a:rPr lang="en-US" altLang="ko-KR" dirty="0"/>
              <a:t>c</a:t>
            </a:r>
            <a:r>
              <a:rPr lang="en-US" altLang="ko-KR" dirty="0" smtClean="0"/>
              <a:t>allable from the host (CPU) only</a:t>
            </a:r>
          </a:p>
          <a:p>
            <a:pPr marL="857250" lvl="2" indent="0">
              <a:buNone/>
            </a:pPr>
            <a:r>
              <a:rPr lang="en-US" altLang="ko-KR" dirty="0"/>
              <a:t>f</a:t>
            </a:r>
            <a:r>
              <a:rPr lang="en-US" altLang="ko-KR" dirty="0" smtClean="0"/>
              <a:t>unctions should have void return type</a:t>
            </a:r>
          </a:p>
          <a:p>
            <a:pPr marL="857250" lvl="2" indent="0">
              <a:buNone/>
            </a:pPr>
            <a:r>
              <a:rPr lang="en-US" altLang="ko-KR" dirty="0"/>
              <a:t>a</a:t>
            </a:r>
            <a:r>
              <a:rPr lang="en-US" altLang="ko-KR" dirty="0" smtClean="0"/>
              <a:t>ny call to a __global__ function must specify the </a:t>
            </a:r>
          </a:p>
          <a:p>
            <a:pPr marL="857250" lvl="2" indent="0">
              <a:buNone/>
            </a:pPr>
            <a:r>
              <a:rPr lang="en-US" altLang="ko-KR" dirty="0" smtClean="0">
                <a:solidFill>
                  <a:srgbClr val="00B0F0"/>
                </a:solidFill>
              </a:rPr>
              <a:t>execution configuration </a:t>
            </a:r>
            <a:r>
              <a:rPr lang="en-US" altLang="ko-KR" dirty="0" smtClean="0"/>
              <a:t>for that </a:t>
            </a:r>
            <a:r>
              <a:rPr lang="en-US" altLang="ko-KR" dirty="0" smtClean="0"/>
              <a:t>call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__device__</a:t>
            </a:r>
          </a:p>
          <a:p>
            <a:pPr marL="457200" lvl="1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	</a:t>
            </a:r>
            <a:r>
              <a:rPr lang="en-US" altLang="ko-KR" sz="2400" dirty="0" smtClean="0"/>
              <a:t>executed on the device</a:t>
            </a:r>
          </a:p>
          <a:p>
            <a:pPr marL="457200" lvl="1" indent="0">
              <a:buNone/>
            </a:pPr>
            <a:r>
              <a:rPr lang="en-US" altLang="ko-KR" sz="2400" dirty="0"/>
              <a:t>	</a:t>
            </a:r>
            <a:r>
              <a:rPr lang="en-US" altLang="ko-KR" sz="2400" dirty="0" smtClean="0"/>
              <a:t>callable from the device only</a:t>
            </a:r>
          </a:p>
          <a:p>
            <a:pPr marL="457200" lvl="1" indent="0">
              <a:buNone/>
            </a:pPr>
            <a:r>
              <a:rPr lang="en-US" altLang="ko-KR" sz="2400" dirty="0"/>
              <a:t>	</a:t>
            </a:r>
            <a:r>
              <a:rPr lang="en-US" altLang="ko-KR" sz="2400" dirty="0" smtClean="0"/>
              <a:t>…</a:t>
            </a:r>
            <a:endParaRPr lang="en-US" altLang="ko-KR" sz="2400" dirty="0"/>
          </a:p>
          <a:p>
            <a:pPr marL="857250" lvl="2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244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Grid, Block, Thread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59686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Tesla </a:t>
            </a:r>
            <a:r>
              <a:rPr lang="en-US" altLang="ko-KR" dirty="0" smtClean="0"/>
              <a:t>S2050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max. block size of each </a:t>
            </a:r>
          </a:p>
          <a:p>
            <a:pPr lvl="1">
              <a:buNone/>
            </a:pPr>
            <a:r>
              <a:rPr lang="en-US" altLang="ko-KR" dirty="0" smtClean="0"/>
              <a:t>   Dim per grid</a:t>
            </a:r>
          </a:p>
          <a:p>
            <a:pPr marL="457200" lvl="1" indent="0">
              <a:buNone/>
            </a:pPr>
            <a:r>
              <a:rPr lang="en-US" altLang="ko-KR" dirty="0" smtClean="0"/>
              <a:t>  65535x65535x1</a:t>
            </a:r>
          </a:p>
          <a:p>
            <a:pPr lvl="1"/>
            <a:r>
              <a:rPr lang="en-US" altLang="ko-KR" dirty="0" smtClean="0"/>
              <a:t>max. thread size of </a:t>
            </a:r>
          </a:p>
          <a:p>
            <a:pPr lvl="1">
              <a:buNone/>
            </a:pPr>
            <a:r>
              <a:rPr lang="en-US" altLang="ko-KR" dirty="0" smtClean="0"/>
              <a:t>  each Dim per block</a:t>
            </a:r>
          </a:p>
          <a:p>
            <a:pPr marL="457200" lvl="1" indent="0">
              <a:buNone/>
            </a:pPr>
            <a:r>
              <a:rPr lang="en-US" altLang="ko-KR" dirty="0" smtClean="0"/>
              <a:t>  1024x1024x64</a:t>
            </a:r>
          </a:p>
          <a:p>
            <a:pPr marL="457200" lvl="1" indent="0"/>
            <a:r>
              <a:rPr lang="en-US" altLang="ko-KR" dirty="0" smtClean="0"/>
              <a:t> max. # of threads per block</a:t>
            </a:r>
          </a:p>
          <a:p>
            <a:pPr marL="457200" lvl="1" indent="0">
              <a:buNone/>
            </a:pPr>
            <a:r>
              <a:rPr lang="en-US" altLang="ko-KR" dirty="0" smtClean="0"/>
              <a:t>  1024</a:t>
            </a:r>
          </a:p>
          <a:p>
            <a:pPr marL="457200" lvl="1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      </a:t>
            </a:r>
            <a:endParaRPr lang="ko-KR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18" y="1608078"/>
            <a:ext cx="3482934" cy="4485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466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Cuda</a:t>
            </a:r>
            <a:r>
              <a:rPr lang="en-US" altLang="ko-KR" dirty="0" smtClean="0"/>
              <a:t> version, </a:t>
            </a:r>
            <a:r>
              <a:rPr lang="en-US" altLang="ko-KR" dirty="0" err="1" smtClean="0"/>
              <a:t>DeviceQuery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400" dirty="0" err="1" smtClean="0">
                <a:solidFill>
                  <a:srgbClr val="FFFF00"/>
                </a:solidFill>
              </a:rPr>
              <a:t>Cuda</a:t>
            </a:r>
            <a:r>
              <a:rPr lang="en-US" altLang="ko-KR" sz="2400" dirty="0" smtClean="0">
                <a:solidFill>
                  <a:srgbClr val="FFFF00"/>
                </a:solidFill>
              </a:rPr>
              <a:t> version</a:t>
            </a:r>
          </a:p>
          <a:p>
            <a:pPr marL="0" indent="0">
              <a:buNone/>
            </a:pPr>
            <a:r>
              <a:rPr lang="en-US" altLang="ko-KR" sz="2400" dirty="0" err="1" smtClean="0"/>
              <a:t>nvcc</a:t>
            </a:r>
            <a:r>
              <a:rPr lang="en-US" altLang="ko-KR" sz="2400" dirty="0" smtClean="0"/>
              <a:t> –v</a:t>
            </a:r>
            <a:endParaRPr lang="en-US" altLang="ko-KR" sz="2400" dirty="0" smtClean="0">
              <a:sym typeface="Wingdings" panose="05000000000000000000" pitchFamily="2" charset="2"/>
            </a:endParaRPr>
          </a:p>
          <a:p>
            <a:pPr>
              <a:buNone/>
            </a:pPr>
            <a:endParaRPr lang="en-US" altLang="ko-KR" sz="24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sz="2400" dirty="0" smtClean="0">
                <a:solidFill>
                  <a:srgbClr val="FFFF00"/>
                </a:solidFill>
              </a:rPr>
              <a:t>Device Query</a:t>
            </a:r>
            <a:endParaRPr lang="en-US" altLang="ko-KR" sz="24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sz="2000" dirty="0" smtClean="0"/>
              <a:t>/</a:t>
            </a:r>
            <a:r>
              <a:rPr lang="en-US" altLang="ko-KR" sz="2000" dirty="0" err="1" smtClean="0"/>
              <a:t>usr</a:t>
            </a:r>
            <a:r>
              <a:rPr lang="en-US" altLang="ko-KR" sz="2000" dirty="0" smtClean="0"/>
              <a:t>/local/</a:t>
            </a:r>
            <a:r>
              <a:rPr lang="en-US" altLang="ko-KR" sz="2000" dirty="0" err="1" smtClean="0"/>
              <a:t>cuda</a:t>
            </a:r>
            <a:r>
              <a:rPr lang="en-US" altLang="ko-KR" sz="2000" dirty="0" smtClean="0"/>
              <a:t>/samples/1_Utilities/</a:t>
            </a:r>
            <a:r>
              <a:rPr lang="en-US" altLang="ko-KR" sz="2000" dirty="0" err="1" smtClean="0"/>
              <a:t>deviceQuery</a:t>
            </a:r>
            <a:r>
              <a:rPr lang="en-US" altLang="ko-KR" sz="2000" dirty="0" smtClean="0"/>
              <a:t>/</a:t>
            </a:r>
            <a:r>
              <a:rPr lang="en-US" altLang="ko-KR" sz="2000" dirty="0" err="1" smtClean="0"/>
              <a:t>deviceQuery</a:t>
            </a:r>
            <a:endParaRPr lang="en-US" altLang="ko-KR" sz="2000" dirty="0" smtClean="0"/>
          </a:p>
          <a:p>
            <a:pPr>
              <a:buNone/>
            </a:pPr>
            <a:endParaRPr lang="en-US" altLang="ko-KR" sz="20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43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 Language Extensions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Execution configuration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&lt;&lt;&lt;</a:t>
            </a:r>
            <a:r>
              <a:rPr lang="en-US" altLang="ko-KR" dirty="0" err="1" smtClean="0"/>
              <a:t>blocksPerGrid,threadsPerBlock</a:t>
            </a:r>
            <a:r>
              <a:rPr lang="en-US" altLang="ko-KR" dirty="0" smtClean="0">
                <a:solidFill>
                  <a:srgbClr val="FFFF00"/>
                </a:solidFill>
              </a:rPr>
              <a:t>&gt;&gt;&gt;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&lt;&lt;&lt;1,1&gt;&gt;&gt;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&lt;&lt;&lt;65535,1024&gt;</a:t>
            </a:r>
          </a:p>
          <a:p>
            <a:pPr marL="457200" lvl="1" indent="0">
              <a:buNone/>
            </a:pPr>
            <a:endParaRPr lang="en-US" altLang="ko-KR" dirty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d</a:t>
            </a:r>
            <a:r>
              <a:rPr lang="en-US" altLang="ko-KR" dirty="0" smtClean="0">
                <a:solidFill>
                  <a:srgbClr val="FFFF00"/>
                </a:solidFill>
              </a:rPr>
              <a:t>im3 </a:t>
            </a:r>
            <a:r>
              <a:rPr lang="en-US" altLang="ko-KR" dirty="0" err="1" smtClean="0">
                <a:solidFill>
                  <a:srgbClr val="FFFFFF"/>
                </a:solidFill>
              </a:rPr>
              <a:t>blocksPerGrid</a:t>
            </a:r>
            <a:r>
              <a:rPr lang="en-US" altLang="ko-KR" dirty="0" smtClean="0">
                <a:solidFill>
                  <a:srgbClr val="FFFF00"/>
                </a:solidFill>
              </a:rPr>
              <a:t>(65535,65535,1)</a:t>
            </a:r>
          </a:p>
          <a:p>
            <a:pPr marL="457200" lvl="1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d</a:t>
            </a:r>
            <a:r>
              <a:rPr lang="en-US" altLang="ko-KR" dirty="0" smtClean="0">
                <a:solidFill>
                  <a:srgbClr val="FFFF00"/>
                </a:solidFill>
              </a:rPr>
              <a:t>im3 </a:t>
            </a:r>
            <a:r>
              <a:rPr lang="en-US" altLang="ko-KR" dirty="0" err="1" smtClean="0">
                <a:solidFill>
                  <a:srgbClr val="FFFFFF"/>
                </a:solidFill>
              </a:rPr>
              <a:t>threadsPerBlock</a:t>
            </a:r>
            <a:r>
              <a:rPr lang="en-US" altLang="ko-KR" dirty="0" smtClean="0">
                <a:solidFill>
                  <a:srgbClr val="FFFF00"/>
                </a:solidFill>
              </a:rPr>
              <a:t>(1024,1,1)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&lt;&lt;&lt;</a:t>
            </a:r>
            <a:r>
              <a:rPr lang="en-US" altLang="ko-KR" dirty="0" err="1" smtClean="0">
                <a:solidFill>
                  <a:srgbClr val="FFFFFF"/>
                </a:solidFill>
              </a:rPr>
              <a:t>blocksPerGrid,threadsPerBlock</a:t>
            </a:r>
            <a:r>
              <a:rPr lang="en-US" altLang="ko-KR" dirty="0" smtClean="0">
                <a:solidFill>
                  <a:srgbClr val="FFFF00"/>
                </a:solidFill>
              </a:rPr>
              <a:t>&gt;&gt;&gt;</a:t>
            </a:r>
          </a:p>
          <a:p>
            <a:pPr marL="457200" lvl="1" indent="0">
              <a:buNone/>
            </a:pPr>
            <a:endParaRPr lang="ko-KR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43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 Language Extensions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Built-in Variables</a:t>
            </a:r>
          </a:p>
          <a:p>
            <a:pPr marL="457200" lvl="1" indent="0">
              <a:buNone/>
            </a:pPr>
            <a:r>
              <a:rPr lang="en-US" altLang="ko-KR" dirty="0" err="1" smtClean="0">
                <a:solidFill>
                  <a:srgbClr val="FFFF00"/>
                </a:solidFill>
              </a:rPr>
              <a:t>blockIdx</a:t>
            </a:r>
            <a:r>
              <a:rPr lang="en-US" altLang="ko-KR" dirty="0" smtClean="0">
                <a:solidFill>
                  <a:srgbClr val="FFFF00"/>
                </a:solidFill>
              </a:rPr>
              <a:t> = (</a:t>
            </a:r>
            <a:r>
              <a:rPr lang="en-US" altLang="ko-KR" dirty="0" err="1" smtClean="0">
                <a:solidFill>
                  <a:srgbClr val="FFFF00"/>
                </a:solidFill>
              </a:rPr>
              <a:t>blockIdx.x</a:t>
            </a:r>
            <a:r>
              <a:rPr lang="en-US" altLang="ko-KR" dirty="0" smtClean="0">
                <a:solidFill>
                  <a:srgbClr val="FFFF00"/>
                </a:solidFill>
              </a:rPr>
              <a:t>, </a:t>
            </a:r>
            <a:r>
              <a:rPr lang="en-US" altLang="ko-KR" dirty="0" err="1" smtClean="0">
                <a:solidFill>
                  <a:srgbClr val="FFFF00"/>
                </a:solidFill>
              </a:rPr>
              <a:t>blockIdx.y</a:t>
            </a:r>
            <a:r>
              <a:rPr lang="en-US" altLang="ko-KR" dirty="0" smtClean="0">
                <a:solidFill>
                  <a:srgbClr val="FFFF00"/>
                </a:solidFill>
              </a:rPr>
              <a:t>, </a:t>
            </a:r>
            <a:r>
              <a:rPr lang="en-US" altLang="ko-KR" dirty="0" err="1" smtClean="0">
                <a:solidFill>
                  <a:srgbClr val="FFFF00"/>
                </a:solidFill>
              </a:rPr>
              <a:t>blockIdx.y</a:t>
            </a:r>
            <a:r>
              <a:rPr lang="en-US" altLang="ko-KR" dirty="0" smtClean="0">
                <a:solidFill>
                  <a:srgbClr val="FFFF00"/>
                </a:solidFill>
              </a:rPr>
              <a:t>)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	</a:t>
            </a:r>
            <a:r>
              <a:rPr lang="en-US" altLang="ko-KR" dirty="0" smtClean="0"/>
              <a:t>three unsigned integers, </a:t>
            </a:r>
            <a:r>
              <a:rPr lang="en-US" altLang="ko-KR" dirty="0" smtClean="0">
                <a:solidFill>
                  <a:srgbClr val="FFFF00"/>
                </a:solidFill>
              </a:rPr>
              <a:t>uint3</a:t>
            </a:r>
          </a:p>
          <a:p>
            <a:pPr marL="457200" lvl="1" indent="0">
              <a:buNone/>
            </a:pPr>
            <a:r>
              <a:rPr lang="en-US" altLang="ko-KR" dirty="0" err="1" smtClean="0">
                <a:solidFill>
                  <a:srgbClr val="FFFF00"/>
                </a:solidFill>
              </a:rPr>
              <a:t>threadIdx</a:t>
            </a:r>
            <a:r>
              <a:rPr lang="en-US" altLang="ko-KR" dirty="0" smtClean="0">
                <a:solidFill>
                  <a:srgbClr val="FFFF00"/>
                </a:solidFill>
              </a:rPr>
              <a:t> = (</a:t>
            </a:r>
            <a:r>
              <a:rPr lang="en-US" altLang="ko-KR" dirty="0" err="1" smtClean="0">
                <a:solidFill>
                  <a:srgbClr val="FFFF00"/>
                </a:solidFill>
              </a:rPr>
              <a:t>threadIdx.x</a:t>
            </a:r>
            <a:r>
              <a:rPr lang="en-US" altLang="ko-KR" dirty="0" smtClean="0">
                <a:solidFill>
                  <a:srgbClr val="FFFF00"/>
                </a:solidFill>
              </a:rPr>
              <a:t>, </a:t>
            </a:r>
            <a:r>
              <a:rPr lang="en-US" altLang="ko-KR" dirty="0" err="1" smtClean="0">
                <a:solidFill>
                  <a:srgbClr val="FFFF00"/>
                </a:solidFill>
              </a:rPr>
              <a:t>threadIdx.y</a:t>
            </a:r>
            <a:r>
              <a:rPr lang="en-US" altLang="ko-KR" dirty="0" smtClean="0">
                <a:solidFill>
                  <a:srgbClr val="FFFF00"/>
                </a:solidFill>
              </a:rPr>
              <a:t>, </a:t>
            </a:r>
            <a:r>
              <a:rPr lang="en-US" altLang="ko-KR" dirty="0" err="1" smtClean="0">
                <a:solidFill>
                  <a:srgbClr val="FFFF00"/>
                </a:solidFill>
              </a:rPr>
              <a:t>threadIdx.y</a:t>
            </a:r>
            <a:r>
              <a:rPr lang="en-US" altLang="ko-KR" dirty="0" smtClean="0">
                <a:solidFill>
                  <a:srgbClr val="FFFF00"/>
                </a:solidFill>
              </a:rPr>
              <a:t>)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	</a:t>
            </a:r>
            <a:r>
              <a:rPr lang="en-US" altLang="ko-KR" dirty="0"/>
              <a:t> three unsigned </a:t>
            </a:r>
            <a:r>
              <a:rPr lang="en-US" altLang="ko-KR" dirty="0" smtClean="0"/>
              <a:t>integers, </a:t>
            </a:r>
            <a:r>
              <a:rPr lang="en-US" altLang="ko-KR" dirty="0" smtClean="0">
                <a:solidFill>
                  <a:srgbClr val="FFFF00"/>
                </a:solidFill>
              </a:rPr>
              <a:t>uint3</a:t>
            </a:r>
          </a:p>
          <a:p>
            <a:pPr marL="457200" lvl="1" indent="0">
              <a:buNone/>
            </a:pPr>
            <a:endParaRPr lang="en-US" altLang="ko-KR" dirty="0">
              <a:solidFill>
                <a:srgbClr val="FFFF00"/>
              </a:solidFill>
            </a:endParaRPr>
          </a:p>
          <a:p>
            <a:r>
              <a:rPr lang="en-US" altLang="ko-KR" dirty="0" smtClean="0"/>
              <a:t>Built-in Vector types</a:t>
            </a:r>
          </a:p>
          <a:p>
            <a:pPr marL="400050" lvl="1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d</a:t>
            </a:r>
            <a:r>
              <a:rPr lang="en-US" altLang="ko-KR" dirty="0" smtClean="0">
                <a:solidFill>
                  <a:srgbClr val="FFFF00"/>
                </a:solidFill>
              </a:rPr>
              <a:t>im3: </a:t>
            </a:r>
          </a:p>
          <a:p>
            <a:pPr marL="857250" lvl="2" indent="0">
              <a:buNone/>
            </a:pPr>
            <a:r>
              <a:rPr lang="en-US" altLang="ko-KR" dirty="0" smtClean="0"/>
              <a:t>Integer vector type based on </a:t>
            </a:r>
            <a:r>
              <a:rPr lang="en-US" altLang="ko-KR" dirty="0" smtClean="0">
                <a:solidFill>
                  <a:srgbClr val="FFFF00"/>
                </a:solidFill>
              </a:rPr>
              <a:t>unit3</a:t>
            </a:r>
          </a:p>
          <a:p>
            <a:pPr marL="857250" lvl="2" indent="0">
              <a:buNone/>
            </a:pPr>
            <a:r>
              <a:rPr lang="en-US" altLang="ko-KR" dirty="0"/>
              <a:t>u</a:t>
            </a:r>
            <a:r>
              <a:rPr lang="en-US" altLang="ko-KR" dirty="0" smtClean="0"/>
              <a:t>sed to specify dimensions</a:t>
            </a:r>
          </a:p>
        </p:txBody>
      </p:sp>
    </p:spTree>
    <p:extLst>
      <p:ext uri="{BB962C8B-B14F-4D97-AF65-F5344CB8AC3E}">
        <p14:creationId xmlns:p14="http://schemas.microsoft.com/office/powerpoint/2010/main" val="352596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Ex2: Execution Configuration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rgbClr val="FFFF00"/>
                </a:solidFill>
              </a:rPr>
              <a:t>nvcc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</a:rPr>
              <a:t>–arch sm_20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exec_conf_1d.cu</a:t>
            </a:r>
          </a:p>
          <a:p>
            <a:r>
              <a:rPr lang="en-US" altLang="ko-KR" dirty="0" err="1">
                <a:solidFill>
                  <a:srgbClr val="FFFF00"/>
                </a:solidFill>
              </a:rPr>
              <a:t>nvcc</a:t>
            </a: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>
                <a:solidFill>
                  <a:srgbClr val="00B050"/>
                </a:solidFill>
              </a:rPr>
              <a:t>–arch sm_20</a:t>
            </a: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exec_conf_2d.cu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r>
              <a:rPr lang="en-US" altLang="ko-KR" dirty="0" smtClean="0">
                <a:solidFill>
                  <a:srgbClr val="FFFF00"/>
                </a:solidFill>
              </a:rPr>
              <a:t>./</a:t>
            </a:r>
            <a:r>
              <a:rPr lang="en-US" altLang="ko-KR" dirty="0" err="1" smtClean="0">
                <a:solidFill>
                  <a:srgbClr val="FFFF00"/>
                </a:solidFill>
              </a:rPr>
              <a:t>a.out</a:t>
            </a:r>
            <a:endParaRPr lang="en-US" altLang="ko-KR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2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Exercise </a:t>
            </a:r>
            <a:r>
              <a:rPr lang="en-US" altLang="ko-KR" dirty="0" smtClean="0"/>
              <a:t>3: Vector sum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#include &lt;</a:t>
            </a:r>
            <a:r>
              <a:rPr lang="en-US" altLang="ko-KR" sz="2000" dirty="0" err="1" smtClean="0"/>
              <a:t>stdio.h</a:t>
            </a:r>
            <a:r>
              <a:rPr lang="en-US" altLang="ko-KR" sz="2000" dirty="0" smtClean="0"/>
              <a:t>&gt;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err="1"/>
              <a:t>c</a:t>
            </a:r>
            <a:r>
              <a:rPr lang="en-US" altLang="ko-KR" sz="2000" dirty="0" err="1" smtClean="0"/>
              <a:t>onst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N=128;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void add(</a:t>
            </a:r>
            <a:r>
              <a:rPr lang="en-US" altLang="ko-KR" sz="2000" dirty="0" err="1"/>
              <a:t>int</a:t>
            </a:r>
            <a:r>
              <a:rPr lang="en-US" altLang="ko-KR" sz="2000" dirty="0"/>
              <a:t> *a, </a:t>
            </a:r>
            <a:r>
              <a:rPr lang="en-US" altLang="ko-KR" sz="2000" dirty="0" err="1"/>
              <a:t>int</a:t>
            </a:r>
            <a:r>
              <a:rPr lang="en-US" altLang="ko-KR" sz="2000" dirty="0"/>
              <a:t> *b, </a:t>
            </a:r>
            <a:r>
              <a:rPr lang="en-US" altLang="ko-KR" sz="2000" dirty="0" err="1"/>
              <a:t>int</a:t>
            </a:r>
            <a:r>
              <a:rPr lang="en-US" altLang="ko-KR" sz="2000" dirty="0"/>
              <a:t> *c) {   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</a:t>
            </a:r>
            <a:r>
              <a:rPr lang="en-US" altLang="ko-KR" sz="2000" dirty="0" err="1"/>
              <a:t>i</a:t>
            </a:r>
            <a:r>
              <a:rPr lang="en-US" altLang="ko-KR" sz="2000" dirty="0"/>
              <a:t> = 0;   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while </a:t>
            </a:r>
            <a:r>
              <a:rPr lang="en-US" altLang="ko-KR" sz="2000" dirty="0"/>
              <a:t>(</a:t>
            </a:r>
            <a:r>
              <a:rPr lang="en-US" altLang="ko-KR" sz="2000" dirty="0" err="1"/>
              <a:t>i</a:t>
            </a:r>
            <a:r>
              <a:rPr lang="en-US" altLang="ko-KR" sz="2000" dirty="0"/>
              <a:t> &lt; N) {       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c[</a:t>
            </a:r>
            <a:r>
              <a:rPr lang="en-US" altLang="ko-KR" sz="2000" dirty="0" err="1" smtClean="0"/>
              <a:t>i</a:t>
            </a:r>
            <a:r>
              <a:rPr lang="en-US" altLang="ko-KR" sz="2000" dirty="0"/>
              <a:t>] = a[</a:t>
            </a:r>
            <a:r>
              <a:rPr lang="en-US" altLang="ko-KR" sz="2000" dirty="0" err="1"/>
              <a:t>i</a:t>
            </a:r>
            <a:r>
              <a:rPr lang="en-US" altLang="ko-KR" sz="2000" dirty="0"/>
              <a:t>] + b[</a:t>
            </a:r>
            <a:r>
              <a:rPr lang="en-US" altLang="ko-KR" sz="2000" dirty="0" err="1"/>
              <a:t>i</a:t>
            </a:r>
            <a:r>
              <a:rPr lang="en-US" altLang="ko-KR" sz="2000" dirty="0"/>
              <a:t>];       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+= 1;   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}</a:t>
            </a:r>
          </a:p>
          <a:p>
            <a:pPr marL="0" indent="0">
              <a:buNone/>
            </a:pPr>
            <a:r>
              <a:rPr lang="en-US" altLang="ko-KR" sz="2000" dirty="0" smtClean="0"/>
              <a:t>}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7216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Exercise </a:t>
            </a:r>
            <a:r>
              <a:rPr lang="en-US" altLang="ko-KR" dirty="0" smtClean="0"/>
              <a:t>3: Vector sum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main (void) {</a:t>
            </a:r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a[N], b[N], c[N];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for (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=0;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&lt;N;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++) {</a:t>
            </a:r>
          </a:p>
          <a:p>
            <a:pPr marL="0" indent="0">
              <a:buNone/>
            </a:pPr>
            <a:r>
              <a:rPr lang="en-US" altLang="ko-KR" sz="2000" dirty="0" smtClean="0"/>
              <a:t>        a[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 = -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;</a:t>
            </a:r>
          </a:p>
          <a:p>
            <a:pPr marL="0" indent="0">
              <a:buNone/>
            </a:pPr>
            <a:r>
              <a:rPr lang="en-US" altLang="ko-KR" sz="2000" dirty="0" smtClean="0"/>
              <a:t>        b[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 =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 *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;</a:t>
            </a:r>
          </a:p>
          <a:p>
            <a:pPr marL="0" indent="0">
              <a:buNone/>
            </a:pPr>
            <a:r>
              <a:rPr lang="en-US" altLang="ko-KR" sz="2000" dirty="0" smtClean="0"/>
              <a:t>    }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add (a, b, c);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for (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=0;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&lt;N;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++) {</a:t>
            </a:r>
          </a:p>
          <a:p>
            <a:pPr marL="0" indent="0">
              <a:buNone/>
            </a:pPr>
            <a:r>
              <a:rPr lang="en-US" altLang="ko-KR" sz="2000" dirty="0" smtClean="0"/>
              <a:t>        </a:t>
            </a:r>
            <a:r>
              <a:rPr lang="en-US" altLang="ko-KR" sz="2000" dirty="0" err="1" smtClean="0"/>
              <a:t>printf</a:t>
            </a:r>
            <a:r>
              <a:rPr lang="en-US" altLang="ko-KR" sz="2000" dirty="0" smtClean="0"/>
              <a:t>("%d + %d = %d\n", a[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],b[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],c[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]);</a:t>
            </a:r>
          </a:p>
          <a:p>
            <a:pPr marL="0" indent="0">
              <a:buNone/>
            </a:pPr>
            <a:r>
              <a:rPr lang="en-US" altLang="ko-KR" sz="2000" dirty="0" smtClean="0"/>
              <a:t>    }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return 0;</a:t>
            </a:r>
          </a:p>
          <a:p>
            <a:pPr marL="0" indent="0">
              <a:buNone/>
            </a:pPr>
            <a:r>
              <a:rPr lang="en-US" altLang="ko-KR" sz="2000" dirty="0" smtClean="0"/>
              <a:t>}</a:t>
            </a:r>
          </a:p>
          <a:p>
            <a:pPr marL="0" indent="0">
              <a:buNone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7216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620688"/>
            <a:ext cx="9798551" cy="5436042"/>
          </a:xfrm>
        </p:spPr>
      </p:pic>
    </p:spTree>
    <p:extLst>
      <p:ext uri="{BB962C8B-B14F-4D97-AF65-F5344CB8AC3E}">
        <p14:creationId xmlns:p14="http://schemas.microsoft.com/office/powerpoint/2010/main" val="40950247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 descr="http://3dgep.com/wp-content/uploads/2011/11/CUDA-memory-mode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0648"/>
            <a:ext cx="5616624" cy="621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314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Serial Programming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ko-KR" dirty="0" smtClean="0"/>
              <a:t>Languages</a:t>
            </a:r>
          </a:p>
          <a:p>
            <a:pPr lvl="1" eaLnBrk="1" hangingPunct="1"/>
            <a:r>
              <a:rPr lang="en-US" altLang="ko-KR" dirty="0" smtClean="0"/>
              <a:t>Fortran, </a:t>
            </a:r>
            <a:r>
              <a:rPr lang="en-US" altLang="ko-KR" dirty="0" smtClean="0"/>
              <a:t>C/C++, python, …</a:t>
            </a:r>
            <a:endParaRPr lang="en-US" altLang="ko-KR" dirty="0" smtClean="0"/>
          </a:p>
          <a:p>
            <a:pPr eaLnBrk="1" hangingPunct="1"/>
            <a:r>
              <a:rPr lang="en-US" altLang="ko-KR" dirty="0" smtClean="0"/>
              <a:t>Optimization of Serial Codes</a:t>
            </a:r>
          </a:p>
          <a:p>
            <a:pPr lvl="1" eaLnBrk="1" hangingPunct="1"/>
            <a:r>
              <a:rPr lang="en-US" altLang="ko-KR" dirty="0" smtClean="0"/>
              <a:t>Compilers, </a:t>
            </a:r>
          </a:p>
          <a:p>
            <a:pPr lvl="1" eaLnBrk="1" hangingPunct="1"/>
            <a:r>
              <a:rPr lang="en-US" altLang="ko-KR" dirty="0" smtClean="0"/>
              <a:t>opts flags, </a:t>
            </a:r>
          </a:p>
          <a:p>
            <a:pPr lvl="1" eaLnBrk="1" hangingPunct="1"/>
            <a:r>
              <a:rPr lang="en-US" altLang="ko-KR" dirty="0" smtClean="0"/>
              <a:t>math kernel, </a:t>
            </a:r>
            <a:r>
              <a:rPr lang="en-US" altLang="ko-KR" dirty="0" smtClean="0"/>
              <a:t>IPP (integrated Performance Primitives), ….</a:t>
            </a:r>
            <a:endParaRPr lang="en-US" altLang="ko-KR" dirty="0" smtClean="0"/>
          </a:p>
          <a:p>
            <a:r>
              <a:rPr lang="en-US" altLang="ko-KR" dirty="0" smtClean="0"/>
              <a:t>Intel AVX (Advanced Vector Extensions)</a:t>
            </a:r>
          </a:p>
          <a:p>
            <a:pPr lvl="1"/>
            <a:r>
              <a:rPr lang="en-US" altLang="ko-KR" dirty="0" smtClean="0"/>
              <a:t>256-bit SIMD vector extension</a:t>
            </a:r>
          </a:p>
          <a:p>
            <a:pPr eaLnBrk="1" hangingPunct="1">
              <a:buFontTx/>
              <a:buNone/>
            </a:pPr>
            <a:endParaRPr lang="en-US" altLang="ko-KR" dirty="0" smtClean="0"/>
          </a:p>
          <a:p>
            <a:pPr lvl="2" eaLnBrk="1" hangingPunct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97611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Exercise </a:t>
            </a:r>
            <a:r>
              <a:rPr lang="en-US" altLang="ko-KR" dirty="0" smtClean="0"/>
              <a:t>3: Vector sum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err="1" smtClean="0"/>
              <a:t>nvcc</a:t>
            </a:r>
            <a:r>
              <a:rPr lang="en-US" altLang="ko-KR" sz="2000" dirty="0" smtClean="0"/>
              <a:t> vector_sum_block.cu</a:t>
            </a:r>
          </a:p>
          <a:p>
            <a:pPr marL="0" indent="0">
              <a:buNone/>
            </a:pPr>
            <a:r>
              <a:rPr lang="en-US" altLang="ko-KR" sz="2000" dirty="0" err="1" smtClean="0"/>
              <a:t>nvcc</a:t>
            </a:r>
            <a:r>
              <a:rPr lang="en-US" altLang="ko-KR" sz="2000" dirty="0" smtClean="0"/>
              <a:t> vector_sum_thread.cu</a:t>
            </a:r>
          </a:p>
          <a:p>
            <a:pPr marL="0" indent="0">
              <a:buNone/>
            </a:pPr>
            <a:r>
              <a:rPr lang="en-US" altLang="ko-KR" sz="2000" dirty="0" err="1" smtClean="0"/>
              <a:t>nvcc</a:t>
            </a:r>
            <a:r>
              <a:rPr lang="en-US" altLang="ko-KR" sz="2000" dirty="0" smtClean="0"/>
              <a:t> vector_sum_tb.cu</a:t>
            </a:r>
          </a:p>
          <a:p>
            <a:pPr marL="0" indent="0">
              <a:buNone/>
            </a:pPr>
            <a:r>
              <a:rPr lang="en-US" altLang="ko-KR" sz="2000" dirty="0" err="1" smtClean="0"/>
              <a:t>nvcc</a:t>
            </a:r>
            <a:r>
              <a:rPr lang="en-US" altLang="ko-KR" sz="2000" dirty="0" smtClean="0"/>
              <a:t> vector_sum_block.unified.cu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04342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4: </a:t>
            </a:r>
            <a:r>
              <a:rPr lang="en-US" dirty="0" smtClean="0"/>
              <a:t>Dot Product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#define </a:t>
            </a:r>
            <a:r>
              <a:rPr lang="en-US" dirty="0" err="1"/>
              <a:t>sum_squares</a:t>
            </a:r>
            <a:r>
              <a:rPr lang="en-US" dirty="0"/>
              <a:t>(x) (x*(x+1)*(2*x+1)/6)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N = 2048;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float </a:t>
            </a:r>
            <a:r>
              <a:rPr lang="en-US" dirty="0" err="1"/>
              <a:t>dot_product</a:t>
            </a:r>
            <a:r>
              <a:rPr lang="en-US" dirty="0"/>
              <a:t>(float *a, float *b) {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float c = 0.0f;</a:t>
            </a:r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&lt;N;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        c += a[</a:t>
            </a:r>
            <a:r>
              <a:rPr lang="en-US" dirty="0" err="1"/>
              <a:t>i</a:t>
            </a:r>
            <a:r>
              <a:rPr lang="en-US" dirty="0"/>
              <a:t>]*b[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/>
              <a:t>    return c;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01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main (void) {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float a[N], b[N];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&lt;N;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pPr marL="0" indent="0">
              <a:buNone/>
            </a:pPr>
            <a:r>
              <a:rPr lang="en-US" dirty="0"/>
              <a:t>       a[</a:t>
            </a:r>
            <a:r>
              <a:rPr lang="en-US" dirty="0" err="1"/>
              <a:t>i</a:t>
            </a:r>
            <a:r>
              <a:rPr lang="en-US" dirty="0"/>
              <a:t>] = (float) </a:t>
            </a:r>
            <a:r>
              <a:rPr lang="en-US" dirty="0" err="1"/>
              <a:t>i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   b[</a:t>
            </a:r>
            <a:r>
              <a:rPr lang="en-US" dirty="0" err="1"/>
              <a:t>i</a:t>
            </a:r>
            <a:r>
              <a:rPr lang="en-US" dirty="0"/>
              <a:t>] = (float) </a:t>
            </a:r>
            <a:r>
              <a:rPr lang="en-US" dirty="0" err="1"/>
              <a:t>i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float c = </a:t>
            </a:r>
            <a:r>
              <a:rPr lang="en-US" dirty="0" err="1"/>
              <a:t>dot_product</a:t>
            </a:r>
            <a:r>
              <a:rPr lang="en-US" dirty="0"/>
              <a:t>(</a:t>
            </a:r>
            <a:r>
              <a:rPr lang="en-US" dirty="0" err="1"/>
              <a:t>a,b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("Dot </a:t>
            </a:r>
            <a:r>
              <a:rPr lang="en-US" dirty="0" err="1"/>
              <a:t>prodoct</a:t>
            </a:r>
            <a:r>
              <a:rPr lang="en-US" dirty="0"/>
              <a:t> of a and b = %f\n", c);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</a:t>
            </a:r>
            <a:r>
              <a:rPr lang="en-US" dirty="0" err="1"/>
              <a:t>sum_squares</a:t>
            </a:r>
            <a:r>
              <a:rPr lang="en-US" dirty="0"/>
              <a:t> of (N-1) = %f\n",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dirty="0" err="1" smtClean="0"/>
              <a:t>sum_squares</a:t>
            </a:r>
            <a:r>
              <a:rPr lang="en-US" dirty="0"/>
              <a:t>((float)(N-1)) 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return 0;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7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 descr="http://3dgep.com/wp-content/uploads/2011/11/CUDA-memory-mode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0648"/>
            <a:ext cx="5616624" cy="621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9388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Exercise 4: Dot-Product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err="1" smtClean="0"/>
              <a:t>nvcc</a:t>
            </a:r>
            <a:r>
              <a:rPr lang="en-US" altLang="ko-KR" sz="2000" dirty="0" smtClean="0"/>
              <a:t> dot_product.cu</a:t>
            </a:r>
          </a:p>
          <a:p>
            <a:pPr marL="0" indent="0">
              <a:buNone/>
            </a:pPr>
            <a:r>
              <a:rPr lang="en-US" altLang="ko-KR" sz="2000" dirty="0" err="1"/>
              <a:t>n</a:t>
            </a:r>
            <a:r>
              <a:rPr lang="en-US" altLang="ko-KR" sz="2000" dirty="0" err="1" smtClean="0"/>
              <a:t>vcc</a:t>
            </a:r>
            <a:r>
              <a:rPr lang="en-US" altLang="ko-KR" sz="2000" dirty="0" smtClean="0"/>
              <a:t> –arch sm_13 dot_product_double.cu</a:t>
            </a:r>
          </a:p>
          <a:p>
            <a:pPr marL="0" indent="0">
              <a:buNone/>
            </a:pPr>
            <a:r>
              <a:rPr lang="en-US" altLang="ko-KR" sz="2000" dirty="0" err="1" smtClean="0"/>
              <a:t>nvcc</a:t>
            </a:r>
            <a:r>
              <a:rPr lang="en-US" altLang="ko-KR" sz="2000" dirty="0" smtClean="0"/>
              <a:t> dot_product_cublas.cu</a:t>
            </a:r>
          </a:p>
        </p:txBody>
      </p:sp>
    </p:spTree>
    <p:extLst>
      <p:ext uri="{BB962C8B-B14F-4D97-AF65-F5344CB8AC3E}">
        <p14:creationId xmlns:p14="http://schemas.microsoft.com/office/powerpoint/2010/main" val="267199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Reduction</a:t>
            </a:r>
            <a:endParaRPr lang="ko-KR" altLang="en-US" dirty="0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66252"/>
            <a:ext cx="2952328" cy="2322787"/>
          </a:xfrm>
        </p:spPr>
      </p:pic>
      <p:pic>
        <p:nvPicPr>
          <p:cNvPr id="5" name="내용 개체 틀 3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66253"/>
            <a:ext cx="2952328" cy="2322787"/>
          </a:xfrm>
          <a:prstGeom prst="rect">
            <a:avLst/>
          </a:prstGeom>
        </p:spPr>
      </p:pic>
      <p:pic>
        <p:nvPicPr>
          <p:cNvPr id="6" name="내용 개체 틀 3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933055"/>
            <a:ext cx="2952328" cy="2322787"/>
          </a:xfrm>
          <a:prstGeom prst="rect">
            <a:avLst/>
          </a:prstGeom>
        </p:spPr>
      </p:pic>
      <p:pic>
        <p:nvPicPr>
          <p:cNvPr id="7" name="내용 개체 틀 3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450" y="3928000"/>
            <a:ext cx="2952328" cy="23227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2492896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/>
              <a:t>b</a:t>
            </a:r>
            <a:r>
              <a:rPr lang="en-US" altLang="ko-KR" dirty="0" err="1" smtClean="0"/>
              <a:t>lockIdx</a:t>
            </a:r>
            <a:r>
              <a:rPr lang="en-US" altLang="ko-KR" dirty="0" smtClean="0"/>
              <a:t> 0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95375" y="4869160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 smtClean="0"/>
              <a:t>blockIdx</a:t>
            </a:r>
            <a:r>
              <a:rPr lang="en-US" altLang="ko-KR" dirty="0" smtClean="0"/>
              <a:t> 3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0710" y="4935909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/>
              <a:t>b</a:t>
            </a:r>
            <a:r>
              <a:rPr lang="en-US" altLang="ko-KR" dirty="0" err="1" smtClean="0"/>
              <a:t>lockIdx</a:t>
            </a:r>
            <a:r>
              <a:rPr lang="en-US" altLang="ko-KR" dirty="0" smtClean="0"/>
              <a:t> 2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26388" y="2457236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 smtClean="0"/>
              <a:t>blockIdx</a:t>
            </a:r>
            <a:r>
              <a:rPr lang="en-US" altLang="ko-KR" dirty="0" smtClean="0"/>
              <a:t> 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658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rgbClr val="00B0F0"/>
                </a:solidFill>
              </a:rPr>
              <a:t>cuBLAS</a:t>
            </a:r>
            <a:endParaRPr lang="ko-KR" altLang="en-US" dirty="0">
              <a:solidFill>
                <a:srgbClr val="00B0F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600200"/>
            <a:ext cx="8784976" cy="4525963"/>
          </a:xfrm>
        </p:spPr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Basic Linear Algebra Subprograms on CUDA</a:t>
            </a:r>
          </a:p>
          <a:p>
            <a:pPr lvl="1"/>
            <a:r>
              <a:rPr lang="en-US" altLang="ko-KR" dirty="0" err="1"/>
              <a:t>cublasHandle_t</a:t>
            </a:r>
            <a:r>
              <a:rPr lang="en-US" altLang="ko-KR" dirty="0"/>
              <a:t> </a:t>
            </a:r>
            <a:r>
              <a:rPr lang="en-US" altLang="ko-KR" dirty="0" smtClean="0"/>
              <a:t>handle=0;</a:t>
            </a:r>
          </a:p>
          <a:p>
            <a:pPr lvl="1"/>
            <a:r>
              <a:rPr lang="en-US" altLang="ko-KR" dirty="0" err="1"/>
              <a:t>cublasCreate</a:t>
            </a:r>
            <a:r>
              <a:rPr lang="en-US" altLang="ko-KR" dirty="0"/>
              <a:t>(&amp;</a:t>
            </a:r>
            <a:r>
              <a:rPr lang="en-US" altLang="ko-KR" dirty="0" smtClean="0"/>
              <a:t>handle)</a:t>
            </a:r>
          </a:p>
          <a:p>
            <a:pPr lvl="1"/>
            <a:r>
              <a:rPr lang="en-US" altLang="ko-KR" dirty="0" err="1" smtClean="0"/>
              <a:t>cublasSdot</a:t>
            </a:r>
            <a:r>
              <a:rPr lang="en-US" altLang="ko-KR" dirty="0" smtClean="0"/>
              <a:t>(handle,N,dev_a,1,dev_b,1,&amp;</a:t>
            </a:r>
            <a:r>
              <a:rPr lang="en-US" altLang="ko-KR" dirty="0"/>
              <a:t>c</a:t>
            </a:r>
            <a:r>
              <a:rPr lang="en-US" altLang="ko-KR" dirty="0" smtClean="0"/>
              <a:t>);</a:t>
            </a:r>
          </a:p>
          <a:p>
            <a:pPr lvl="1"/>
            <a:r>
              <a:rPr lang="en-US" altLang="ko-KR" dirty="0" err="1" smtClean="0"/>
              <a:t>cublasDestroy</a:t>
            </a:r>
            <a:r>
              <a:rPr lang="en-US" altLang="ko-KR" dirty="0" smtClean="0"/>
              <a:t>(handle);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3152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Exercise 5: Matrix-Matrix Multiplication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nvcc</a:t>
            </a:r>
            <a:r>
              <a:rPr lang="en-US" altLang="ko-KR" dirty="0" smtClean="0"/>
              <a:t> –arch sm_20 matmul_global.cu</a:t>
            </a:r>
          </a:p>
          <a:p>
            <a:r>
              <a:rPr lang="en-US" altLang="ko-KR" dirty="0" err="1"/>
              <a:t>n</a:t>
            </a:r>
            <a:r>
              <a:rPr lang="en-US" altLang="ko-KR" dirty="0" err="1" smtClean="0"/>
              <a:t>vcc</a:t>
            </a:r>
            <a:r>
              <a:rPr lang="en-US" altLang="ko-KR" dirty="0" smtClean="0"/>
              <a:t> –arch sm_20 matmul_shared.cu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9152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Global vs. Shared</a:t>
            </a:r>
            <a:endParaRPr lang="ko-KR" altLang="en-US" dirty="0"/>
          </a:p>
        </p:txBody>
      </p:sp>
      <p:pic>
        <p:nvPicPr>
          <p:cNvPr id="6" name="내용 개체 틀 5" descr="화면 캡처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04526"/>
            <a:ext cx="4227634" cy="4525963"/>
          </a:xfrm>
        </p:spPr>
      </p:pic>
      <p:pic>
        <p:nvPicPr>
          <p:cNvPr id="7" name="그림 6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12776"/>
            <a:ext cx="4585454" cy="452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19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AI (Arithmetic Intensity)</a:t>
            </a:r>
            <a:endParaRPr lang="ko-KR" altLang="en-US" smtClean="0"/>
          </a:p>
        </p:txBody>
      </p: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104775" y="1419225"/>
            <a:ext cx="8832850" cy="50673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ko-KR" dirty="0" smtClean="0">
                <a:solidFill>
                  <a:srgbClr val="FFFF00"/>
                </a:solidFill>
              </a:rPr>
              <a:t>Definition: number of </a:t>
            </a:r>
            <a:r>
              <a:rPr lang="en-US" altLang="ko-KR" dirty="0" smtClean="0">
                <a:solidFill>
                  <a:srgbClr val="FFFF00"/>
                </a:solidFill>
              </a:rPr>
              <a:t>operations </a:t>
            </a:r>
            <a:r>
              <a:rPr lang="en-US" altLang="ko-KR" dirty="0" smtClean="0">
                <a:solidFill>
                  <a:srgbClr val="FFFF00"/>
                </a:solidFill>
              </a:rPr>
              <a:t>per byte</a:t>
            </a:r>
          </a:p>
          <a:p>
            <a:pPr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AI for a[N]+b[N]</a:t>
            </a:r>
          </a:p>
          <a:p>
            <a:pPr marL="0" indent="0">
              <a:buNone/>
              <a:defRPr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en-US" altLang="ko-KR" dirty="0"/>
              <a:t>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ops </a:t>
            </a:r>
            <a:r>
              <a:rPr lang="en-US" altLang="ko-KR" dirty="0" smtClean="0">
                <a:solidFill>
                  <a:schemeClr val="tx1"/>
                </a:solidFill>
              </a:rPr>
              <a:t>/ 8N bytes  = 1/8 </a:t>
            </a:r>
            <a:endParaRPr lang="en-US" altLang="ko-KR" dirty="0"/>
          </a:p>
          <a:p>
            <a:pPr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AI for A[N][</a:t>
            </a:r>
            <a:r>
              <a:rPr lang="en-US" altLang="ko-KR" dirty="0" smtClean="0"/>
              <a:t>N]</a:t>
            </a:r>
            <a:r>
              <a:rPr lang="en-US" altLang="ko-KR" dirty="0"/>
              <a:t> </a:t>
            </a:r>
            <a:r>
              <a:rPr lang="en-US" altLang="ko-KR" dirty="0" smtClean="0"/>
              <a:t>* </a:t>
            </a:r>
            <a:r>
              <a:rPr lang="en-US" altLang="ko-KR" dirty="0" smtClean="0">
                <a:solidFill>
                  <a:schemeClr val="tx1"/>
                </a:solidFill>
              </a:rPr>
              <a:t>B[N][</a:t>
            </a:r>
            <a:r>
              <a:rPr lang="en-US" altLang="ko-KR" dirty="0"/>
              <a:t>N</a:t>
            </a:r>
            <a:r>
              <a:rPr lang="en-US" altLang="ko-KR" dirty="0" smtClean="0">
                <a:solidFill>
                  <a:schemeClr val="tx1"/>
                </a:solidFill>
              </a:rPr>
              <a:t>]</a:t>
            </a:r>
          </a:p>
          <a:p>
            <a:pPr marL="0" indent="0">
              <a:buNone/>
              <a:defRPr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en-US" altLang="ko-KR" smtClean="0"/>
              <a:t>2N</a:t>
            </a:r>
            <a:r>
              <a:rPr lang="en-US" altLang="ko-KR" baseline="30000" smtClean="0"/>
              <a:t>3</a:t>
            </a:r>
            <a:r>
              <a:rPr lang="en-US" altLang="ko-KR" smtClean="0"/>
              <a:t> </a:t>
            </a:r>
            <a:r>
              <a:rPr lang="en-US" altLang="ko-KR" smtClean="0">
                <a:solidFill>
                  <a:schemeClr val="tx1"/>
                </a:solidFill>
              </a:rPr>
              <a:t>ops</a:t>
            </a:r>
            <a:r>
              <a:rPr lang="en-US" altLang="ko-KR" i="1" dirty="0" smtClean="0">
                <a:solidFill>
                  <a:schemeClr val="tx1"/>
                </a:solidFill>
              </a:rPr>
              <a:t>/ </a:t>
            </a:r>
            <a:r>
              <a:rPr lang="en-US" altLang="ko-KR" dirty="0" smtClean="0"/>
              <a:t>8N</a:t>
            </a:r>
            <a:r>
              <a:rPr lang="en-US" altLang="ko-KR" baseline="30000" dirty="0" smtClean="0"/>
              <a:t>2</a:t>
            </a: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bytes = </a:t>
            </a:r>
            <a:r>
              <a:rPr lang="en-US" altLang="ko-KR" dirty="0" smtClean="0"/>
              <a:t>N/4</a:t>
            </a:r>
            <a:endParaRPr lang="en-US" altLang="ko-KR" baseline="-250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ko-KR" dirty="0" smtClean="0">
                <a:solidFill>
                  <a:srgbClr val="FFFF00"/>
                </a:solidFill>
              </a:rPr>
              <a:t>If AI ~ 1</a:t>
            </a:r>
            <a:r>
              <a:rPr lang="en-US" altLang="ko-KR" dirty="0" smtClean="0">
                <a:solidFill>
                  <a:schemeClr val="tx1"/>
                </a:solidFill>
              </a:rPr>
              <a:t>, p</a:t>
            </a:r>
            <a:r>
              <a:rPr lang="en-US" altLang="ko-KR" dirty="0" smtClean="0"/>
              <a:t>erformance = AI x memory BW</a:t>
            </a:r>
          </a:p>
          <a:p>
            <a:pPr>
              <a:defRPr/>
            </a:pPr>
            <a:r>
              <a:rPr lang="en-US" altLang="ko-KR" dirty="0" smtClean="0">
                <a:solidFill>
                  <a:srgbClr val="FFFF00"/>
                </a:solidFill>
              </a:rPr>
              <a:t>If AI &gt;~ 40(2.x),15(1.x)</a:t>
            </a:r>
            <a:r>
              <a:rPr lang="en-US" altLang="ko-KR" dirty="0" smtClean="0">
                <a:solidFill>
                  <a:schemeClr val="tx1"/>
                </a:solidFill>
              </a:rPr>
              <a:t>, can the hide latency of global memory </a:t>
            </a:r>
            <a:r>
              <a:rPr lang="en-US" altLang="ko-KR" dirty="0" smtClean="0">
                <a:solidFill>
                  <a:schemeClr val="tx1"/>
                </a:solidFill>
                <a:sym typeface="Wingdings" pitchFamily="2" charset="2"/>
              </a:rPr>
              <a:t> better performance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6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Parallel Programming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OpenMP</a:t>
            </a:r>
          </a:p>
          <a:p>
            <a:pPr lvl="1" eaLnBrk="1" hangingPunct="1"/>
            <a:r>
              <a:rPr lang="en-US" altLang="ko-KR" smtClean="0"/>
              <a:t>SMP,</a:t>
            </a:r>
            <a:r>
              <a:rPr lang="ko-KR" altLang="en-US" smtClean="0"/>
              <a:t> </a:t>
            </a:r>
            <a:r>
              <a:rPr lang="en-US" altLang="ko-KR" smtClean="0"/>
              <a:t>incremental parallelization</a:t>
            </a:r>
          </a:p>
          <a:p>
            <a:pPr eaLnBrk="1" hangingPunct="1"/>
            <a:r>
              <a:rPr lang="en-US" altLang="ko-KR" smtClean="0"/>
              <a:t>CUDA (openCL)</a:t>
            </a:r>
          </a:p>
          <a:p>
            <a:pPr lvl="1" eaLnBrk="1" hangingPunct="1"/>
            <a:r>
              <a:rPr lang="en-US" altLang="ko-KR" smtClean="0"/>
              <a:t>Coprocessor, incremental parallelization</a:t>
            </a:r>
          </a:p>
          <a:p>
            <a:pPr eaLnBrk="1" hangingPunct="1"/>
            <a:r>
              <a:rPr lang="en-US" altLang="ko-KR" smtClean="0"/>
              <a:t>MPI</a:t>
            </a:r>
          </a:p>
          <a:p>
            <a:pPr lvl="1" eaLnBrk="1" hangingPunct="1"/>
            <a:r>
              <a:rPr lang="en-US" altLang="ko-KR" smtClean="0"/>
              <a:t>Cluster, needs sometimes many changes of serial codes</a:t>
            </a:r>
          </a:p>
          <a:p>
            <a:pPr lvl="2" eaLnBrk="1" hangingPunct="1"/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376952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5266928" cy="1143000"/>
          </a:xfrm>
        </p:spPr>
        <p:txBody>
          <a:bodyPr/>
          <a:lstStyle/>
          <a:p>
            <a:r>
              <a:rPr lang="en-US" altLang="ko-KR" dirty="0" smtClean="0"/>
              <a:t>Heat equation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034975"/>
              </p:ext>
            </p:extLst>
          </p:nvPr>
        </p:nvGraphicFramePr>
        <p:xfrm>
          <a:off x="5148064" y="188640"/>
          <a:ext cx="331152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수식" r:id="rId3" imgW="1485720" imgH="457200" progId="Equation.3">
                  <p:embed/>
                </p:oleObj>
              </mc:Choice>
              <mc:Fallback>
                <p:oleObj name="수식" r:id="rId3" imgW="148572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48064" y="188640"/>
                        <a:ext cx="3311525" cy="1019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개체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863310"/>
              </p:ext>
            </p:extLst>
          </p:nvPr>
        </p:nvGraphicFramePr>
        <p:xfrm>
          <a:off x="467544" y="1340768"/>
          <a:ext cx="8138045" cy="999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수식" r:id="rId5" imgW="3504960" imgH="507960" progId="Equation.3">
                  <p:embed/>
                </p:oleObj>
              </mc:Choice>
              <mc:Fallback>
                <p:oleObj name="수식" r:id="rId5" imgW="3504960" imgH="507960" progId="Equation.3">
                  <p:embed/>
                  <p:pic>
                    <p:nvPicPr>
                      <p:cNvPr id="0" name="내용 개체 틀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340768"/>
                        <a:ext cx="8138045" cy="999951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개체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753245"/>
              </p:ext>
            </p:extLst>
          </p:nvPr>
        </p:nvGraphicFramePr>
        <p:xfrm>
          <a:off x="107504" y="2564904"/>
          <a:ext cx="8809037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수식" r:id="rId7" imgW="3492360" imgH="685800" progId="Equation.3">
                  <p:embed/>
                </p:oleObj>
              </mc:Choice>
              <mc:Fallback>
                <p:oleObj name="수식" r:id="rId7" imgW="3492360" imgH="685800" progId="Equation.3">
                  <p:embed/>
                  <p:pic>
                    <p:nvPicPr>
                      <p:cNvPr id="0" name="개체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564904"/>
                        <a:ext cx="8809037" cy="1728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개체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686359"/>
              </p:ext>
            </p:extLst>
          </p:nvPr>
        </p:nvGraphicFramePr>
        <p:xfrm>
          <a:off x="395536" y="4653136"/>
          <a:ext cx="8167688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수식" r:id="rId9" imgW="3238200" imgH="419040" progId="Equation.3">
                  <p:embed/>
                </p:oleObj>
              </mc:Choice>
              <mc:Fallback>
                <p:oleObj name="수식" r:id="rId9" imgW="3238200" imgH="419040" progId="Equation.3">
                  <p:embed/>
                  <p:pic>
                    <p:nvPicPr>
                      <p:cNvPr id="0" name="개체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653136"/>
                        <a:ext cx="8167688" cy="10572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21004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Exercise 6: heat equation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nvcc</a:t>
            </a:r>
            <a:r>
              <a:rPr lang="en-US" altLang="ko-KR" dirty="0" smtClean="0"/>
              <a:t> –arch sm_20 heat_global.cu</a:t>
            </a:r>
          </a:p>
          <a:p>
            <a:r>
              <a:rPr lang="en-US" altLang="ko-KR" dirty="0" err="1" smtClean="0"/>
              <a:t>nvcc</a:t>
            </a:r>
            <a:r>
              <a:rPr lang="en-US" altLang="ko-KR" dirty="0" smtClean="0"/>
              <a:t> –arch sm_20 heat_texture.cu</a:t>
            </a:r>
          </a:p>
          <a:p>
            <a:pPr marL="0" indent="0">
              <a:buNone/>
            </a:pPr>
            <a:r>
              <a:rPr lang="en-US" altLang="ko-KR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75464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3" name="Object 2"/>
          <p:cNvGraphicFramePr>
            <a:graphicFrameLocks noChangeAspect="1"/>
          </p:cNvGraphicFramePr>
          <p:nvPr/>
        </p:nvGraphicFramePr>
        <p:xfrm>
          <a:off x="522288" y="4397375"/>
          <a:ext cx="4554537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수식" r:id="rId3" imgW="1981080" imgH="482400" progId="Equation.3">
                  <p:embed/>
                </p:oleObj>
              </mc:Choice>
              <mc:Fallback>
                <p:oleObj name="수식" r:id="rId3" imgW="19810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4397375"/>
                        <a:ext cx="4554537" cy="11080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3"/>
          <p:cNvGraphicFramePr>
            <a:graphicFrameLocks noChangeAspect="1"/>
          </p:cNvGraphicFramePr>
          <p:nvPr/>
        </p:nvGraphicFramePr>
        <p:xfrm>
          <a:off x="484188" y="2554288"/>
          <a:ext cx="3227387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5" imgW="1295400" imgH="469900" progId="Equation.3">
                  <p:embed/>
                </p:oleObj>
              </mc:Choice>
              <mc:Fallback>
                <p:oleObj name="Equation" r:id="rId5" imgW="12954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88" y="2554288"/>
                        <a:ext cx="3227387" cy="1169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Box 9"/>
          <p:cNvSpPr txBox="1">
            <a:spLocks noChangeArrowheads="1"/>
          </p:cNvSpPr>
          <p:nvPr/>
        </p:nvSpPr>
        <p:spPr bwMode="auto">
          <a:xfrm>
            <a:off x="3968750" y="2652713"/>
            <a:ext cx="49117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r>
              <a:rPr lang="en-US" altLang="ko-KR" sz="2800"/>
              <a:t>F-step (FT):</a:t>
            </a:r>
          </a:p>
          <a:p>
            <a:pPr eaLnBrk="1" hangingPunct="1"/>
            <a:r>
              <a:rPr lang="en-US" altLang="ko-KR" sz="2800"/>
              <a:t>~log</a:t>
            </a:r>
            <a:r>
              <a:rPr lang="en-US" altLang="ko-KR" sz="2800" baseline="-25000"/>
              <a:t>2</a:t>
            </a:r>
            <a:r>
              <a:rPr lang="en-US" altLang="ko-KR" sz="2800"/>
              <a:t>(</a:t>
            </a:r>
            <a:r>
              <a:rPr lang="en-US" altLang="ko-KR" sz="2800" i="1"/>
              <a:t>N</a:t>
            </a:r>
            <a:r>
              <a:rPr lang="en-US" altLang="ko-KR" sz="2800" baseline="-25000"/>
              <a:t>c</a:t>
            </a:r>
            <a:r>
              <a:rPr lang="en-US" altLang="ko-KR" sz="2800"/>
              <a:t>) operations per sample</a:t>
            </a:r>
          </a:p>
        </p:txBody>
      </p:sp>
      <p:sp>
        <p:nvSpPr>
          <p:cNvPr id="10246" name="내용 개체 틀 10"/>
          <p:cNvSpPr>
            <a:spLocks noGrp="1"/>
          </p:cNvSpPr>
          <p:nvPr>
            <p:ph idx="1"/>
          </p:nvPr>
        </p:nvSpPr>
        <p:spPr>
          <a:xfrm>
            <a:off x="5246688" y="4291013"/>
            <a:ext cx="3668712" cy="1471612"/>
          </a:xfr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ko-KR" sz="2800" dirty="0">
                <a:latin typeface="Times New Roman" charset="0"/>
                <a:ea typeface="굴림" charset="0"/>
              </a:rPr>
              <a:t>X-step (CMAC): </a:t>
            </a:r>
          </a:p>
          <a:p>
            <a:pPr>
              <a:buFontTx/>
              <a:buNone/>
            </a:pPr>
            <a:r>
              <a:rPr lang="en-US" altLang="ko-KR" sz="2800" dirty="0">
                <a:latin typeface="Times New Roman" charset="0"/>
                <a:ea typeface="굴림" charset="0"/>
              </a:rPr>
              <a:t>~ </a:t>
            </a:r>
            <a:r>
              <a:rPr lang="en-US" altLang="ko-KR" sz="2800" i="1" dirty="0">
                <a:latin typeface="Times New Roman" charset="0"/>
                <a:ea typeface="굴림" charset="0"/>
              </a:rPr>
              <a:t>N</a:t>
            </a:r>
            <a:r>
              <a:rPr lang="en-US" altLang="ko-KR" sz="2800" dirty="0">
                <a:latin typeface="Times New Roman" charset="0"/>
                <a:ea typeface="굴림" charset="0"/>
              </a:rPr>
              <a:t> operations per sample</a:t>
            </a:r>
            <a:endParaRPr lang="ko-KR" altLang="en-US" sz="2800" dirty="0">
              <a:latin typeface="Times New Roman" charset="0"/>
              <a:ea typeface="굴림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Correlation Theorem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608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AI for software correlation</a:t>
            </a:r>
            <a:endParaRPr lang="ko-KR" altLang="en-US" dirty="0" smtClean="0"/>
          </a:p>
        </p:txBody>
      </p: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104775" y="1419225"/>
            <a:ext cx="8832850" cy="50673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AI = 8flops</a:t>
            </a:r>
            <a:r>
              <a:rPr lang="en-US" altLang="ko-KR" i="1" dirty="0" smtClean="0">
                <a:solidFill>
                  <a:schemeClr val="tx1"/>
                </a:solidFill>
              </a:rPr>
              <a:t>/</a:t>
            </a:r>
            <a:r>
              <a:rPr lang="en-US" altLang="ko-KR" dirty="0" smtClean="0">
                <a:solidFill>
                  <a:schemeClr val="tx1"/>
                </a:solidFill>
              </a:rPr>
              <a:t>16bytes (</a:t>
            </a:r>
            <a:r>
              <a:rPr lang="en-US" altLang="ko-KR" i="1" dirty="0" err="1" smtClean="0">
                <a:solidFill>
                  <a:schemeClr val="tx1"/>
                </a:solidFill>
              </a:rPr>
              <a:t>R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i</a:t>
            </a:r>
            <a:r>
              <a:rPr lang="en-US" altLang="ko-KR" dirty="0" err="1" smtClean="0">
                <a:solidFill>
                  <a:schemeClr val="tx1"/>
                </a:solidFill>
              </a:rPr>
              <a:t>,</a:t>
            </a:r>
            <a:r>
              <a:rPr lang="en-US" altLang="ko-KR" i="1" dirty="0" err="1" smtClean="0">
                <a:solidFill>
                  <a:schemeClr val="tx1"/>
                </a:solidFill>
              </a:rPr>
              <a:t>R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j</a:t>
            </a:r>
            <a:r>
              <a:rPr lang="en-US" altLang="ko-KR" dirty="0" smtClean="0">
                <a:solidFill>
                  <a:schemeClr val="tx1"/>
                </a:solidFill>
              </a:rPr>
              <a:t>) = 0.5</a:t>
            </a:r>
            <a:endParaRPr lang="en-US" altLang="ko-KR" baseline="-25000" dirty="0" smtClean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   AI = 32 flops/32bytes (</a:t>
            </a:r>
            <a:r>
              <a:rPr lang="en-US" altLang="ko-KR" i="1" dirty="0" err="1" smtClean="0">
                <a:solidFill>
                  <a:schemeClr val="tx1"/>
                </a:solidFill>
              </a:rPr>
              <a:t>R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i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i="1" dirty="0" smtClean="0">
                <a:solidFill>
                  <a:schemeClr val="tx1"/>
                </a:solidFill>
              </a:rPr>
              <a:t>L</a:t>
            </a:r>
            <a:r>
              <a:rPr lang="en-US" altLang="ko-KR" baseline="-25000" dirty="0" smtClean="0">
                <a:solidFill>
                  <a:schemeClr val="tx1"/>
                </a:solidFill>
              </a:rPr>
              <a:t>i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i="1" dirty="0" err="1" smtClean="0">
                <a:solidFill>
                  <a:schemeClr val="tx1"/>
                </a:solidFill>
              </a:rPr>
              <a:t>R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j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i="1" dirty="0" err="1" smtClean="0">
                <a:solidFill>
                  <a:schemeClr val="tx1"/>
                </a:solidFill>
              </a:rPr>
              <a:t>L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j</a:t>
            </a:r>
            <a:r>
              <a:rPr lang="en-US" altLang="ko-KR" dirty="0" smtClean="0">
                <a:solidFill>
                  <a:schemeClr val="tx1"/>
                </a:solidFill>
              </a:rPr>
              <a:t>) = 1.0 </a:t>
            </a:r>
          </a:p>
          <a:p>
            <a:pPr>
              <a:buFontTx/>
              <a:buNone/>
              <a:defRPr/>
            </a:pPr>
            <a:r>
              <a:rPr lang="en-US" altLang="ko-KR" dirty="0"/>
              <a:t> </a:t>
            </a:r>
            <a:r>
              <a:rPr lang="en-US" altLang="ko-KR" dirty="0" smtClean="0"/>
              <a:t>       </a:t>
            </a:r>
            <a:r>
              <a:rPr lang="en-US" altLang="ko-KR" dirty="0" smtClean="0">
                <a:solidFill>
                  <a:schemeClr val="tx1"/>
                </a:solidFill>
              </a:rPr>
              <a:t>for 1x1 tile</a:t>
            </a:r>
          </a:p>
          <a:p>
            <a:pPr>
              <a:buFontTx/>
              <a:buNone/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   AI = 2.4 for 3x2 tiles</a:t>
            </a:r>
          </a:p>
          <a:p>
            <a:pPr>
              <a:defRPr/>
            </a:pPr>
            <a:r>
              <a:rPr lang="en-US" altLang="ko-KR" dirty="0" smtClean="0"/>
              <a:t>Since AIs are small numbers, correlation calculations are bounded by the memory bandwidth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en-US" altLang="ko-KR" dirty="0" smtClean="0"/>
              <a:t>Performance: AI x memory BW </a:t>
            </a:r>
            <a:r>
              <a:rPr lang="en-US" altLang="ko-KR" dirty="0" smtClean="0">
                <a:solidFill>
                  <a:schemeClr val="tx1"/>
                </a:solidFill>
              </a:rPr>
              <a:t>(=102GB/s for Tesla C1060)</a:t>
            </a:r>
          </a:p>
          <a:p>
            <a:pPr>
              <a:defRPr/>
            </a:pPr>
            <a:endParaRPr lang="en-US" altLang="ko-KR" dirty="0" smtClean="0">
              <a:solidFill>
                <a:schemeClr val="tx1"/>
              </a:solidFill>
            </a:endParaRPr>
          </a:p>
        </p:txBody>
      </p:sp>
      <p:graphicFrame>
        <p:nvGraphicFramePr>
          <p:cNvPr id="2458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3968369"/>
              </p:ext>
            </p:extLst>
          </p:nvPr>
        </p:nvGraphicFramePr>
        <p:xfrm>
          <a:off x="683568" y="1988840"/>
          <a:ext cx="6637338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수식" r:id="rId4" imgW="3619500" imgH="254000" progId="Equation.3">
                  <p:embed/>
                </p:oleObj>
              </mc:Choice>
              <mc:Fallback>
                <p:oleObj name="수식" r:id="rId4" imgW="3619500" imgH="2540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988840"/>
                        <a:ext cx="6637338" cy="466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41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제목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Performance of Tesla C1060 </a:t>
            </a:r>
            <a:br>
              <a:rPr lang="en-US" altLang="ko-KR" dirty="0" smtClean="0"/>
            </a:br>
            <a:r>
              <a:rPr lang="en-US" altLang="ko-KR" dirty="0" smtClean="0"/>
              <a:t>for software correlation</a:t>
            </a:r>
            <a:endParaRPr lang="ko-KR" altLang="en-US" dirty="0" smtClean="0"/>
          </a:p>
        </p:txBody>
      </p:sp>
      <p:sp>
        <p:nvSpPr>
          <p:cNvPr id="27652" name="텍스트 개체 틀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US" altLang="ko-KR" sz="2400" dirty="0" smtClean="0"/>
              <a:t>Performance is 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memory-bounded. </a:t>
            </a:r>
          </a:p>
          <a:p>
            <a:r>
              <a:rPr lang="en-US" altLang="ko-KR" sz="2400" dirty="0" smtClean="0"/>
              <a:t>Maximum  </a:t>
            </a:r>
          </a:p>
          <a:p>
            <a:pPr marL="0" indent="0">
              <a:buNone/>
            </a:pPr>
            <a:r>
              <a:rPr lang="en-US" altLang="ko-KR" sz="2400" dirty="0" smtClean="0"/>
              <a:t>   performance is </a:t>
            </a:r>
          </a:p>
          <a:p>
            <a:pPr marL="0" indent="0">
              <a:buNone/>
            </a:pPr>
            <a:r>
              <a:rPr lang="en-US" altLang="ko-KR" sz="2400" dirty="0" smtClean="0"/>
              <a:t>   about 1/3 of the </a:t>
            </a:r>
          </a:p>
          <a:p>
            <a:pPr marL="0" indent="0">
              <a:buNone/>
            </a:pPr>
            <a:r>
              <a:rPr lang="en-US" altLang="ko-KR" sz="2400" dirty="0" smtClean="0"/>
              <a:t>   peak performance.</a:t>
            </a:r>
            <a:endParaRPr lang="ko-KR" altLang="en-US" sz="2400" dirty="0" smtClean="0"/>
          </a:p>
        </p:txBody>
      </p:sp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44824"/>
            <a:ext cx="4351337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932040" y="2486060"/>
            <a:ext cx="1619250" cy="4667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7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Compute Capability</a:t>
            </a:r>
            <a:endParaRPr lang="ko-KR" altLang="en-US" dirty="0"/>
          </a:p>
        </p:txBody>
      </p:sp>
      <p:pic>
        <p:nvPicPr>
          <p:cNvPr id="6" name="내용 개체 틀 5" descr="화면 캡처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340768"/>
            <a:ext cx="9039291" cy="3816424"/>
          </a:xfrm>
        </p:spPr>
      </p:pic>
    </p:spTree>
    <p:extLst>
      <p:ext uri="{BB962C8B-B14F-4D97-AF65-F5344CB8AC3E}">
        <p14:creationId xmlns:p14="http://schemas.microsoft.com/office/powerpoint/2010/main" val="136103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Compute Capability</a:t>
            </a:r>
            <a:endParaRPr lang="ko-KR" altLang="en-US" dirty="0"/>
          </a:p>
        </p:txBody>
      </p:sp>
      <p:pic>
        <p:nvPicPr>
          <p:cNvPr id="6" name="내용 개체 틀 5" descr="화면 캡처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00808"/>
            <a:ext cx="8970107" cy="4248472"/>
          </a:xfrm>
        </p:spPr>
      </p:pic>
    </p:spTree>
    <p:extLst>
      <p:ext uri="{BB962C8B-B14F-4D97-AF65-F5344CB8AC3E}">
        <p14:creationId xmlns:p14="http://schemas.microsoft.com/office/powerpoint/2010/main" val="21024268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Cuda</a:t>
            </a:r>
            <a:r>
              <a:rPr lang="en-US" altLang="ko-KR" dirty="0" smtClean="0"/>
              <a:t> Books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102" name="Picture 6" descr="CUDA by Example: An Introduction to General-Purpose GPU Programm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3845397" cy="384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rogramming Massively Parallel Processors: A Hands-on Approach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31" y="1916832"/>
            <a:ext cx="3845397" cy="384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95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Useful information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hlinkClick r:id="rId2"/>
              </a:rPr>
              <a:t>http://developer.nvidia.com</a:t>
            </a:r>
            <a:endParaRPr lang="en-US" altLang="ko-KR" dirty="0" smtClean="0"/>
          </a:p>
          <a:p>
            <a:r>
              <a:rPr lang="en-US" altLang="ko-KR" dirty="0" smtClean="0"/>
              <a:t>CUDA toolkit </a:t>
            </a:r>
            <a:r>
              <a:rPr lang="en-US" altLang="ko-KR" dirty="0" smtClean="0"/>
              <a:t>5.5, 6.0</a:t>
            </a:r>
            <a:endParaRPr lang="en-US" altLang="ko-KR" dirty="0" smtClean="0"/>
          </a:p>
          <a:p>
            <a:r>
              <a:rPr lang="en-US" altLang="ko-KR" dirty="0" smtClean="0"/>
              <a:t>Getting </a:t>
            </a:r>
            <a:r>
              <a:rPr lang="en-US" altLang="ko-KR" dirty="0" smtClean="0"/>
              <a:t>Started Guide (installation)</a:t>
            </a:r>
          </a:p>
          <a:p>
            <a:r>
              <a:rPr lang="en-US" altLang="ko-KR" dirty="0" smtClean="0"/>
              <a:t>CUDA C programming Guide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15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Hybrid Programming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ko-KR" dirty="0" err="1" smtClean="0"/>
              <a:t>OpenMP</a:t>
            </a:r>
            <a:r>
              <a:rPr lang="en-US" altLang="ko-KR" dirty="0" smtClean="0"/>
              <a:t> (MPI) + CUDA</a:t>
            </a:r>
          </a:p>
          <a:p>
            <a:pPr lvl="1" eaLnBrk="1" hangingPunct="1"/>
            <a:r>
              <a:rPr lang="en-US" altLang="ko-KR" dirty="0" smtClean="0"/>
              <a:t>SMP, multiple GPUs</a:t>
            </a:r>
          </a:p>
          <a:p>
            <a:pPr eaLnBrk="1" hangingPunct="1"/>
            <a:r>
              <a:rPr lang="en-US" altLang="ko-KR" dirty="0" smtClean="0"/>
              <a:t>MPI + </a:t>
            </a:r>
            <a:r>
              <a:rPr lang="en-US" altLang="ko-KR" dirty="0" err="1" smtClean="0"/>
              <a:t>OpenMP</a:t>
            </a:r>
            <a:endParaRPr lang="en-US" altLang="ko-KR" dirty="0" smtClean="0"/>
          </a:p>
          <a:p>
            <a:pPr lvl="1" eaLnBrk="1" hangingPunct="1"/>
            <a:r>
              <a:rPr lang="en-US" altLang="ko-KR" dirty="0" smtClean="0"/>
              <a:t>Cluster of SMP nodes</a:t>
            </a:r>
          </a:p>
          <a:p>
            <a:pPr eaLnBrk="1" hangingPunct="1"/>
            <a:r>
              <a:rPr lang="en-US" altLang="ko-KR" dirty="0" smtClean="0"/>
              <a:t>MPI + CUDA</a:t>
            </a:r>
          </a:p>
          <a:p>
            <a:pPr lvl="1" eaLnBrk="1" hangingPunct="1"/>
            <a:r>
              <a:rPr lang="en-US" altLang="ko-KR" dirty="0" smtClean="0"/>
              <a:t>Cluster, multiple GPUs</a:t>
            </a:r>
          </a:p>
          <a:p>
            <a:pPr eaLnBrk="1" hangingPunct="1"/>
            <a:r>
              <a:rPr lang="en-US" altLang="ko-KR" dirty="0" smtClean="0"/>
              <a:t>MPI + </a:t>
            </a:r>
            <a:r>
              <a:rPr lang="en-US" altLang="ko-KR" dirty="0" err="1" smtClean="0"/>
              <a:t>OpenMP</a:t>
            </a:r>
            <a:r>
              <a:rPr lang="en-US" altLang="ko-KR" dirty="0" smtClean="0"/>
              <a:t> + CUDA</a:t>
            </a:r>
          </a:p>
        </p:txBody>
      </p:sp>
    </p:spTree>
    <p:extLst>
      <p:ext uri="{BB962C8B-B14F-4D97-AF65-F5344CB8AC3E}">
        <p14:creationId xmlns:p14="http://schemas.microsoft.com/office/powerpoint/2010/main" val="53709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CUDA vs. open CL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CUDA (Compute Unified Device Architecture) by </a:t>
            </a:r>
            <a:r>
              <a:rPr lang="en-US" altLang="ko-KR" dirty="0" err="1" smtClean="0"/>
              <a:t>Nvidia</a:t>
            </a:r>
            <a:endParaRPr lang="en-US" altLang="ko-KR" dirty="0" smtClean="0"/>
          </a:p>
          <a:p>
            <a:r>
              <a:rPr lang="en-US" altLang="ko-KR" dirty="0" smtClean="0"/>
              <a:t>Open CL (Computing Language) by </a:t>
            </a:r>
            <a:r>
              <a:rPr lang="en-US" altLang="ko-KR" dirty="0" err="1" smtClean="0"/>
              <a:t>Khronos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2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Astronomy Applications of GPU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smtClean="0"/>
              <a:t>N-body simulations</a:t>
            </a:r>
          </a:p>
          <a:p>
            <a:r>
              <a:rPr lang="en-US" altLang="ko-KR" dirty="0" smtClean="0"/>
              <a:t>Fluid HD and MHD simulations</a:t>
            </a:r>
          </a:p>
          <a:p>
            <a:r>
              <a:rPr lang="en-US" altLang="ko-KR" dirty="0" err="1" smtClean="0"/>
              <a:t>Radiative</a:t>
            </a:r>
            <a:r>
              <a:rPr lang="en-US" altLang="ko-KR" dirty="0" smtClean="0"/>
              <a:t> Transfer</a:t>
            </a:r>
          </a:p>
          <a:p>
            <a:r>
              <a:rPr lang="en-US" altLang="ko-KR" dirty="0" smtClean="0"/>
              <a:t>Data processing, e.g., radio astronomy</a:t>
            </a:r>
          </a:p>
          <a:p>
            <a:r>
              <a:rPr lang="en-US" altLang="ko-KR" dirty="0" smtClean="0"/>
              <a:t>etc…</a:t>
            </a:r>
          </a:p>
          <a:p>
            <a:r>
              <a:rPr lang="en-US" altLang="ko-KR" dirty="0" smtClean="0"/>
              <a:t>ADS (search “GPU” in abstract)</a:t>
            </a:r>
          </a:p>
          <a:p>
            <a:pPr lvl="1"/>
            <a:r>
              <a:rPr lang="en-US" altLang="ko-KR" dirty="0" smtClean="0"/>
              <a:t>10 papers in 2007</a:t>
            </a:r>
          </a:p>
          <a:p>
            <a:pPr lvl="1"/>
            <a:r>
              <a:rPr lang="en-US" altLang="ko-KR" dirty="0" smtClean="0"/>
              <a:t>13 papers in 2008 </a:t>
            </a:r>
          </a:p>
          <a:p>
            <a:pPr lvl="1"/>
            <a:r>
              <a:rPr lang="en-US" altLang="ko-KR" dirty="0" smtClean="0"/>
              <a:t>33 papers in 2009</a:t>
            </a:r>
          </a:p>
          <a:p>
            <a:pPr lvl="1"/>
            <a:r>
              <a:rPr lang="en-US" altLang="ko-KR" dirty="0" smtClean="0"/>
              <a:t>81 papers in 2010</a:t>
            </a:r>
          </a:p>
          <a:p>
            <a:pPr lvl="1"/>
            <a:r>
              <a:rPr lang="en-US" altLang="ko-KR" dirty="0" smtClean="0"/>
              <a:t>99 </a:t>
            </a:r>
            <a:r>
              <a:rPr lang="en-US" altLang="ko-KR" dirty="0"/>
              <a:t>papers in </a:t>
            </a:r>
            <a:r>
              <a:rPr lang="en-US" altLang="ko-KR" dirty="0" smtClean="0"/>
              <a:t>2011</a:t>
            </a:r>
            <a:endParaRPr lang="en-US" altLang="ko-KR" dirty="0"/>
          </a:p>
          <a:p>
            <a:pPr lvl="1"/>
            <a:r>
              <a:rPr lang="en-US" altLang="ko-KR" dirty="0" smtClean="0"/>
              <a:t>140</a:t>
            </a:r>
            <a:r>
              <a:rPr lang="en-US" altLang="ko-KR" dirty="0" smtClean="0"/>
              <a:t> </a:t>
            </a:r>
            <a:r>
              <a:rPr lang="en-US" altLang="ko-KR" dirty="0"/>
              <a:t>papers in </a:t>
            </a:r>
            <a:r>
              <a:rPr lang="en-US" altLang="ko-KR" dirty="0" smtClean="0"/>
              <a:t>2012</a:t>
            </a:r>
          </a:p>
          <a:p>
            <a:pPr lvl="1"/>
            <a:r>
              <a:rPr lang="en-US" altLang="ko-KR" dirty="0" smtClean="0"/>
              <a:t>164 papers in 2013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75 papers in 2014</a:t>
            </a:r>
            <a:endParaRPr lang="en-US" altLang="ko-KR" dirty="0"/>
          </a:p>
          <a:p>
            <a:pPr marL="457200" lvl="1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37091"/>
            <a:ext cx="4054599" cy="274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62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8640"/>
            <a:ext cx="7056784" cy="6099853"/>
          </a:xfrm>
        </p:spPr>
      </p:pic>
    </p:spTree>
    <p:extLst>
      <p:ext uri="{BB962C8B-B14F-4D97-AF65-F5344CB8AC3E}">
        <p14:creationId xmlns:p14="http://schemas.microsoft.com/office/powerpoint/2010/main" val="3544610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“</a:t>
            </a:r>
            <a:r>
              <a:rPr lang="en-US" altLang="ko-KR" dirty="0" err="1" smtClean="0"/>
              <a:t>Kepler</a:t>
            </a:r>
            <a:r>
              <a:rPr lang="en-US" altLang="ko-KR" dirty="0" smtClean="0"/>
              <a:t>” </a:t>
            </a:r>
            <a:r>
              <a:rPr lang="en-US" altLang="ko-KR" dirty="0" smtClean="0"/>
              <a:t>GPU cards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AutoShape 2" descr="data:image/jpeg;base64,/9j/4AAQSkZJRgABAQAAAQABAAD/2wCEAAkGBxQTEhUUExQWFRQXFxgYFxcXFBgdFxcUGBwXGBgXGhgcHCggGh0lHBQXITEhJSkrLi4uHB8zODQsNygtLisBCgoKDg0OFA8PGiwcHBwsLCwsLCwsLCwsLCwsLCwsLCw3LCwsLCwsLCwsLCwsLCw3LCwsLCwsLCwsNywsLCwsN//AABEIAKoBKQMBIgACEQEDEQH/xAAbAAABBQEBAAAAAAAAAAAAAAAAAgMEBQYBB//EAFIQAAIAAwQDCwYJCQUIAwAAAAECAAMRBBIhMQVBUQYTIjJSYXGBkaGxI0JyksHRBxRDU2KTstLwFTNzdIKDlKLhJGOjs8IXJVRkhKTD8RY0RP/EABcBAQEBAQAAAAAAAAAAAAAAAAABAgP/xAAdEQEBAQEBAAIDAAAAAAAAAAAAARExQRIhUWFx/9oADAMBAAIRAxEAPwDw2CCOiAAI6FOyOQpWpke+AGUjMEdIjkW2iNIsCQeENhx8Y9AsW5RZ0lJrCXLDi8ofMqcmoAcDqJzzygPKYI9OnbhkOW9HoYDxoYhzNwGxa+i9fAmA89gjcTfg/capg/Zw8IgTdxcwZN2r/WAy0EX03cpOGVD2iJOjdxM+YQXZJMutN8a8QTsVVUsx6BAZiCNvadwCgcC1r+9kTk70DxEfcFP82dZm/elP81UgMnBEwaLm1IuGowOI7scRziG2sMwZy29U+yAjwQp0IzBHSDCYAggggCCCCAIIIIAggggOQQQQBBBBAEEEEAQQQQBBBBAEEEEByCCCA6BBADHQBATNGzBwkIBDigORVxirA024EawSNhHumkG4QApQS5YA2De0oB1R4NYz5RKcoZ85pHuUxq3DtlST2ypZ9sEpBgIhwLHGEER2cjEYc4hD22Z84/rt74cm0GJwG2IzMu0dogHbLaJsyYksXSzsqistDixArivPHd0dslzJ7rvYMtGZJdGoLoNK0prpX/1Ejc8bsx53zMqZMHp0uJ135i9kUTCChd45Drzq4PsEDzZNKmZOUDWwqo6eGdh1Q06xI0HbTKE0LKnb6bv9oku5eVKvLfO9IwLrgKgVy5xANWuRJnJceeCppnLYZYjFV20iGNzEo8S1Xf8AqKfaMXG6qwJLaTdIvPIR5goo8oS1ahCVU4ZLgNWFIoiIB8bk53ydoLc/k3r10xhifuUtYGIlv6cj7p9kMukCTWXiMy+ixHhDDUSbudnDjWaQ3o3kPgYhvoOnGskwc6Tg3c1IvE0vaFynzOt2YdjVEOLujtI+UBGxpUs992sMVlm0NKyK2lOmWGH8tTEdtESv+Iu+nKde84Rsm3VTPOlyG6Ub2OImztNXZazDZpMyWaBnk2hSEYmgV1F50xwqRQmgBNRAefLoEtxJ9nbm3yh7CI6+5m06kDDaroe6te6Nx+V7G/5yyMDzMj+IWOf7sbNJ0s7QgH2HPhAefTdDWhc5MzqQkdowiJNlMpoylTzgjxj0idZrN8jpB0PJmpNu9F5VFOk1iC2k2RxLM9WJGBlss1DTPVeBH0lEBgYI37WlG4+8P6ckeNBCHstnbjSLOfQcoewNAYOCNvO3PSH4smYmPyc0Ph0MIambmrKQKPapZ11kypo6jvss90BjYIuNJaBZHIlEzUoCGK3DzgoTgRzEjLHUITaNmj5Nj0CvhARIIcm2d14ysvSpHjDcAQQQQBBBBAcjscjuqAIDBCrxpAPWE+UT01+0I9vkcSSdsiz98mXHiVgJ32XXlpn6Qj23R+MmznbZrNX6iVBKkT7Ewod9KhwWUcE8GrKK1Q8k64JVma47M1QrKuqvCDEHCgI4J1QzaJ1TQzmS6CoUigAxNATLIOZyJiXZJ67w674HczENBQkKomYmlAKl+6CGJS4noiFonRi2nSMuU4qlCzgFlqAK4lSDqiysuJPR7ol/BxIvaQnvyEAHSSPZWL4Qx8IgWXZrbvVJYRrPJlBWRBSWVdxVuDnNBprux5NL0vaRkGmehMlP9hCY9A+E2cWs0ugc77aZ87gyFm4Bml4hjQYKtDnHltoCA0fea7JkibKbslCnfEaWU/dHOTF0I9OSw6q38cOaEJutJxMtepiPFTtirF0UuFBn+anOh4rZ777OjWIh2iWa4h/2lqe3X0w0xqW3WIxq6sSafKA5DDNRSgwhaafknljqQ+DxnbVLYS5ZKsBQYmyooyGUwYv0npiLKK413vVxhMB15XfbzQ0xsBpSSfPI6Zb+Kgwo2uVT84o6by/aAjIXV1CUehnH2jHVliuAI6J6e6GmNYJinJ5Z6JifehW8tqBPRj4Rk95bZO9W931ENzVu0xofpyrvhWsXUxprZZCVIIIrzGLOXb1uMZ00znNnaWiiWV3tiglBHpRGUCjqwq1ZdDStYxCWuYMpm3isy08IkStKTsr9fSmj/UYirqAmK0aYbk3j6ck/+OsLsullclHW5ewD8k6iQAODqOHPhGtRF0naNQg0RZqm8erp1ew9myGJtlffSjCjA4j8ZimPRF9ZZHBKKMrtDSoqSBqIoTt9pERRNTzgAMcRhgTXLmOB7RshcqzFgWwCilWOC7c9vRjD2irKZjVJCy1F6ax4qprBOGdMMsq4UJEex6OtFqpMmHe5fmgCg6FXIRrE0xOmouXCx1DDqMIl6aIwq4/aMOW5bPJJW8CcjU3vfSITGS+AI8PdBNXEjSzEcGZWmONCesMCesxybpkjFgh6VH+kCM3NlmWagmnePfCXmmawBOzr1RNVs9zm6GW7ss1Zio2CtKCmj5jgTSUOzEa+eJ2lNJWJKGZLE1CacGUUmr0oxaW/U6dBjPWWzXFoM8ctVMf61h3SknfJBYZ0r+0M+3A9dNUMNXv5N0VOQMC0sMARWUwOP6MtGP3SaAWTw5E0T5OsgMGQ5cJWUGmI4QFK4YYVsNBTL0kDWpI9o7iIs1k3gU5asnW4Kg05iQeqGGvPYIIIyrkd1RyCAIXQUz8YRCjASLABvsuhrw08RHtejT5Czfq1m/yZceJ2DGanpr4iPadFf/Xs36tZ/wDKSCVbo8ovKViMcZuJHyjA1xwF27lDEgo0qa63TwpdCDWld8qBieSsRWtDJW+gZTWjANWgOy9jlSox5tcPLbBvZVQt1mDEg5kAgCpOWJgh7R2Jb0fbFn8GnB+OzdjH+VX90V2heM/o+0RN3GNTR9ubb8Y8KD7UW8IwnwnulywS23q8JG+ATHmKQJpVqi7hiQ2cYkTWGCs6jYukJQXqBFe2Nt8KAf4zKVROotlkLRJCzE4N8cKpzwy6dsYoyG5EwdOjpXvjLZu0ByFrvrZ5iXPHFPnDL3Y+bFTNK18zqDju1RPtVyorvYOODSpktsjTBMM9e2mqsQ57muZ+uBgFzCl1bu9Xtd0zg2XnFuD2QWZyK0LDLKeq+OcPTphMtOExGGBtUthlql0qvX0Q3ZkJvYHL5uW3j7IIcV2PKb97LfuIhNw8lv4ZPfHd7PJbrsy+wwibLUYkIPSWaPAkQBMVRmFHppMX7JMJZxQBSOhJjr9sU7IclzRkGA9GZMX7QMJnPWlSSPpTkfuIwgEVqMTtzaW+Y1A4jKOSUNRgTh8yp7qwq4aZEjmlIdR1g4fjZCZUmpHB1HNH5+ScYoVvJOat9VTwMQ2FPx7xExpAHmr1rNENyVBmCvFBqeFUXBwj3AwCpFoaW+OYwNT1Ed1OqL1XvgEY15u6n4yitt1nAlhmxJp6xxPgx6Yf0NMaQ6OwBBvFATnMVaoObhMkWDb6H0UJpMljds8iky0tWgmT+Nvd7kIBj0HKMzus3Tme5STwJA4IHFLgamGaqRkO3YLrdraPidjk2FT5R13y0HWxJqQT9JgR0Jzx5u7VMat8Zk9LZhSn42ivhCCITBGGkqTafNbEbdY/pHHW6adnOIjw8jVWmsYjo1j29sUaLQ9tLowJ4arTnIzHTWl01qMciMIn2JcRLGTgIB9KtFNBzmnQTnGTsNouOG1ZHoOfv6o2E6WFQjKY6kc8tGGrYzA9S87YaiVV7mzdeYlQRgQRkRiKjsEXpYggjAg1HSMoyug3uzUrsZT1GNTMEJxKxGmZIS0TVAoBMcKPo1N2nNSkQ4ud1kuloJ1MksjqRUP8yMIpow05BBHYDkLrh/SEQs5QEjR9d9l15aaqecI9l0S/9ns36tI/ykEeNaN/PS/0ifaEewaGb+z2f9BJ+wvuglXNqcb3KFQTR6gGtKuxFacxiHLlywJhxDkrd2UxvE6icBiRCVmgkjWMxr2V6Dtjmd6grdpeOoVyB5+aCLLc7i7/AKM+Ih/c09NFWrn33vKD2wzua/OP+jPisJ3Ot/uu0jmmfalwvBhPhbaX+UXVhJqqSwN83+9S6T8nwaY9MY4ImarZj6M6ap7ZjiNx8J5f8pT7pn0pKPkiAOJsOLHDKMe6TDxt/b07Gjd7MYjZl3bAC/THgpakccVskxOXPiKjXFdPU1ybrlKPCJ89CKXhQV+UsioDgdaVP4rqitmXdVzq3z2wRKnDyaYN0/FpYGv5QGrdfshmS6itbvWhPtwh1m8muMvqmTL2vMFro6uaE2aaRWlfrgv/ALgOHe/7r/Gh6XNGplHozJi/aBju+tyn67VLPsjoJOak9cpv9MFJEw14zfxMv2iOWjEA4nHOkt+9cdUdCGvEbo+LJ4giG7SgAFVu45tLZR3MfCCE3MDVesyiNTa1PN3c0MpdqK3Nee+U7vZClK44qDqoZgOR5jzd3PHZb4jhEYnzyKYbbsUAZRkU6jMB74dsgq9TU8GnGBreATP9rupCHfPhk/vD92HtHDhnHUp1cqXsP46YCZpnEykrQM2NeoA1I+kYvNzNh3/SlklHEJSYwphUXpveoSKPSBO/ScMM/wBqu3qX8GNl8GBppSa/Is17+WWPbGkZL4QdIGdb7Q2NBMKDHC7L4AIGqt0nrihlS8RWB2LOScziTWtScSe2LP8AJzy5STml1WcWSViDUglGNAbwKkYVpmMxE6NPoScUS5IVLzAhixAFOmhJz2HLVFVN0Lv1oEoi7MmMaGmFSTUg0FVrzVgss55dABSla7Sa6+jZ07Y2PweWFrRbi4PBlpfx4u+MTcqPW56Vjow8rt1jeTMeVMUq6MVYHUR+M4ZRqGoj0j4abLLaelolggkCVOBFKTAizEPObjlSdssjVHm0c66L/dDo6XKWTNkg3JqBqOa0bMiBZ5+NAkm66C7j5pFftA9ZJ1w+fKaMG2VNK47DwjT1orC+FnfWDd6kYU+0Y1WYkTFu2j95X1h76xqvdGX0sKTQfQ7j/WNRJxUdEIM3uxThSW1GUR1iZMJHYy9sZ6NRuwHk5PpzvCT74y8ZvWnIIIIg6BCmGqOA0yjtMK+32QEjRw8tLz46faEeu6IbyFn/AFeT/lrHkWjD5aV+kT7Qj1jRbeRs/wCgkf5awSrUWQuGel0KSL5alW1qCMSTTIdcCWvgNKWWUGBc53qZVagujHBefzs4TabSKJfmEnhC6acBQSFAoOavPCZFtFGRWBvUvAUJoDhjmBU98EWe5n84/wCjPisM7mWrYrWmz4x/KUMO7nsJrY/Jt4rEXcmai2y9dZ4H7an7gheDGfC2qfH7zb1V5Mthf36tOGMN7wphrjF0lf8ALf8AdRv/AITVffrNMDTAHsdn4k5UF8By1b3GPCHfGPKzKYPP9aXM8GERtBW6KXd7BvD83OZDkdcw4dOrriLNY7WP71W8InzJbkiomE3hi1kTn5yT0RXz0IzC+ow9ggiS5fek/O3a63BSvC4qUwOeNdu2GbNWpoHy1S1JzGfNAVG9jCXnnSbepwszxadGOA54blhamtzLXvnNsgH2Q8lv4dIAp1g9dnX2GG6J/dds32woAarvVNp9owUOU/u686zF7lNISXUZFB6Jmg9+EPKx1Mw/6pITNYkZuf3qzNvmiKhAbA8I5j5YDU2ojn/FYbRzUYnM/KLs5xhDiqaZNxh8ip5Xfza4bVTUYHM/JL+DALZzjj/iIfZD2jjRz0DzQMymzP8AB1w0UOxvqFjllYB8MMMdVLtG186wF3bLdvd0UqGJrjSgw9/ZGk+DfHSU9dbWYqB0iUfZGP0+mCHYSD1gUzz4rRo9xVruaVsz1wnS7p56qUHegMa9SsKmB1ZDwETJVqZQjAkFHBBGBFakEEY1qDDu6axbxa50ugUJMcADk1N09a0MMWNK3gca07caHqqe6JBr9G6Rd3CzgrhTThKK0GFLwxOG0x6f8F8uztKnmz1BM8hr30VWgU8nHDpMeRFDvYK8agDDmAoGHUBXo542vwNaQCLaVOJvoVUZsxBUKOc3PwI6fpgx8MFnoJ9dXxZv2jN0gp7j3CPIo9V+GNnlgrMILT5ktlun5KRLck01Az7XOoNijZHlUc63Go0KK6OtXMyntAEQLJZlmSVvNduu1DUedQ0xP0YttDIBom0trabcHUqtGfn4WeWOU7n1aD/V3Rb4k9T9OHEHmr2MI09lmjCXTC8oL5kkhsQcgtOFdOashLC9wM3pwfZPisaWxTBcW8oYgACvJxwKkENnhUGmWWAvtVmdNhjIN+t6XaXUei6KRTaCJdQdhjPxrd08i7IdizMZloVqsaniPhXZiIyUZquQQR2ICFXoJZoQYkyZ9KilQRTLCANGNWfKr84nRxhHqOj38jZ/1eT9hY85sU5TNl0AHlJZwFMby16qx6DYm8jI/V5P2BAq9mT0CKaoTwy1ScBe4NTWgwpCJFvW64W5Rrt6hqcMRrNIaFKIMFvPNBOA8+lSTzQtZSVnFRkKKa1ycLUHDAgwZWOgX8qfQPiIhbm5t23T0ORcN1EFfGZDmgZvlT6J8RFVaJu96QrqZK+rwv8AQIt4IfwkywbJo923uoE6W2+b6aFWCgC5zS649WuPPDvX/L/91HrO7WWzaPmlSw3m2FzdmiX5OaqlasajjTjhHl5nPypv8bLPsjLSJSXUfmMxkbQMOk5CIzKBlh+8U+AizvPVcZp4a/KpM10wG2K51OxvqlEA4GO9jhHPLf1pr8ylR0++EyGNTi2Wqcq6xrOfR7oVcO9jBqVz3haZnz8z0e6ESVNTg2WqSp2ajlAPGY3Kb+JSBXPKb+ISE72eS38Ovvjolnkt/Dr74B9bx1t2y29uMNWiUQMQ31EunaDChK+j2yD7DDdpkgCt1RjrSavtpBSEQ04rZj5Ec+uvdr6obWXlgM+S3N2wKFx/N6vnfZCFIw4v88VEkyvo/wCG1O2tYZv0cVywB43FpQijY5YeEFVr5n+JHLSQaGtcB55OXSK9UBb6QF+RXWLrU5xgR1VbsrthFmnMFs8xD5WVMqBrIHCFOYXP5ohPayFAGvE68TnXpOPWOqdoeQysJvnA3lqMLwx7OaKjQfCnZQ0yVa5YG92lEatOEZgUAgnULl3DaGwzjFWadQg6x3iPTNH2dbTZpthBAIBnWQnUj14FceKS6HM0LHVHmlusjS2IIK0LAg8ZSpKkNsNQYt/JGmSekxBMSZvbItGGdc8Su3HMbItNxmlzImTZ0y0KJKoL15aMxNbqylzLVBJApkKnCPPhMMcdyc4fJPiuN126B7daWnNgKBJa8mWtaDnJJLHnJimghySlTU5DE+7rjLTXaXXedF2eUc5h3001VN5a/snuiidcbMlNQb12yp+zXrivaaxN4k16ceqNWtgUqjnGZLFGyxFONzgE5aq1yOGus8V+l8Sw2BP5n/pGnsw4C9EZa0GpmHbNlSxzUqSO2sauTkBFnpVRuyb+zSxtnOfVRPvRjY1e7M+TkD6c7wke6MpGb1qOR2OR2IFUiSLt1BdFSDUkttIGAIyAiMsOV4vQfEwE6wqonShdA8pLxBblDUT1R6DZ/wAxZ/1eT9gR53ZD5eV+kT7UegyW8hZv1eV3LT2QKktcbEswOOS6zifOGZxiTKtKJJZFDM7kXmYcVFN5UQVObVJJOwbYrS/RHA8EXOg38r+yfZFduqa5aJMznoejX3VhNntLIaqaHbSvjE8bqLUBhOYDYAvui+IsjJ32z26Q9AXsqzOEBTfZBIAocK3nl9keVfkqdj5Jv4InvCx6ZobS7z7XKFocuHDSCWC8WctzHDEBipx2RRTZjKxVlQMpII3qVgRgRxNtYmNaxc7Rc4UrJNLwzssxRSushcto2c8V72CYPkj6kz2iN88+uayj0yZX3Ik6HsDWmYUly5RuqXfyNn4KDNqMFBpXKoga8+XRkzei+9CgIBN2beqa0B80ZHshuRo+YSfJE0FeJNoMseCKxvrVZygDXJLy24j/ABWWtaYEMpSqsKGoPSKggmOHHzcr+Hk/cgaxh0e/zQ9Sf7o58Qf5oepP90bXfPoSvqJP3I4XHIlfUSfuQw1jk0a5yldku0e6OzrJMUYyyMeTPHiKRrGcciT9RJ+5DTkfNyf4eT9yGGstLlvjg+rznGsc346YaWRMw4MzA1zOAwxwGAyxjVXwPk5P8PJ+5E+wWUvKE3yUpXcy5cxrPZ96MwYFHYC9LqXpeukYwGK3qZWlHrsvPXuEMzLPMqAVfmvdPOI1htDCqlJamtGU2eTgwwIPAzBFIEtRXFVlA0pUWeSCNVQblQdhGI1RcNZa02YSXCk1YAXxqVj5tdZphzV7L+ypfHBxAWtKrUioAAqQPO25dEU2lbPQ125w7oW2kG6DQ0NPx1V5qQiNDo+Y4K3Tdno1+UdV8gX5R+i4A66YcIxM3RWeTbpYtMoBJ6lRPlHWV1HnpgG1jA81VKl3jSuQxYnBQMSTsw1DPADVELSO+Cc06USQwF5TxqAAVanGrSpI1kxv+ooJkihoQQcBTXjX20hsqB3f174vDa0mDhpQ9Few/wDqI5s8utQF9avdWMYuq6zWZpjUQV27ANp2Q9PAAuJiM2bafdsiwl6TaXVZXGOGAy9girmy2XE9cBP0HYr8wGmC5c7+aPbF8k01qtbwNBhjmRSmOJGF07aHZELQtpUqoXgsuPOTne7ad0WljXFpuQBqOd8aUrjwcxsogyoBqJVbabKqTFlqQSZ5cgGt2iCornS8WodYEXyRmbDw7Ux2BvYo9saZDhCFZ3dpM/MLruvM9Zrn/hjMxoN2j+XRdaSkB/avTR3TBGfjN605BBBEClhwHi/jWYbEKrl+NZgJdkby0s/3i/ajaaMtYeRIp5ssIelSR4UjDSm8ovpDxi93Oae3oMDJSaFUG6TmbyqMwRXhQK0l6APGwkpZyMZUn1E90PiXZvm5PqJ7ouMsSXjheNtfsw8yT6ie6Oi12fkyvVX3RcGGE6hBBoQcCDkdREXO6pb0/flHBtCLOFKkBnHlBhsmLMEaIaQs41S/VHuiSmm0KlUIqoLBRrAxYAbaY9R2ww152ZLHzW9Uw9oyyXZt50nUulay76uK6wR0EUOBrjGrG7WVyh6w98H/AM4lcoesIYarNN2q/IlyJUmZQTGmE7yFONQoIRQtaE1phgueMUQsU35qZ9W3ujXNu6l0reHrCGG+EWV84vrCGGs18RnfMzfq390H5On/ADM76p/dGhPwjy+WvrQj/aOnLXtgM+dFz/mJ31L/AHYQ2ibR/wAPP+pmfdi/b4SF1MO+Ef7RRy+4+6KKBtCWk/8A5p/1Ez7sS9FaGeUhJsNpabfBUiXMUMlVLI4uG8uBxFGFcDssT8IY5Z9VvdCD8IX0m9R/dEyG1WWrQ1rmTHmGyzqu7OfIvmxLHVzwgbnLX/w076tvdFm3wh/Sb1G90MzPhEfzVmMepR2sRF+hW2jcpa2FPi031DGd0jubtVm4c2Q8tAeMwoOjE4nmjTWndzbHFFdZQ+iL7dpwHZFM1qLPfcvNmcuYSx6q4DqAiKXv3ACjWAXprbYOYV6zU7Kcr+Px1Q5+UH5J9Uwk6QbYewxUNtKVsSuO0VBONMwc8CcYFsko5qT0zG8IcW1TGyRz0KT4CBWmsKhe1lB7GIMPocFlXJQAObCp2HXEe12dWFMOb8dsOzb4BLAADOrp0craREY2sHzl9daeMPoQLPYpqzBcFSSAMRmcszzxsbRKZJQqLoC62GLnjGpOOOA5gIorNMlBlZ5yYEGikVNMeMcuwxbndHJBqpUHlVJbHOjsSwHMCBzQgqtz9hmKzs8t1JpS8pG0nPpEXYUigy5yaAc5JyEQZu6WXyootMadM0XEqF1nWebmENwRt0NtWdaJjrxCQqnaiAIpocqhQac8V0EEYacjscggOiHBTDHtyhAhatSAWoo4rmCMukQqyTSt4jO7/qQ+yG1zHTCXmE1xNOnCAmnS00Uo0dTTE7lkdQiCBhARSnTEXEttLzvnD2D3Rz8rTvnD2D3RFK4wARUSxpSd84e73R1dKTga76fx1REWo2dg90GPN2f0gJq6Zmg8ao2VYA9hETX0vMZahilAeIzEE5432Y9lIpca1rjHanlGGiwmWya2DTiRiKEDbsrjkYZZ2GTCvoqIi0PKOEFDyjnXr2w0L+Nvt/lX3QfGpm3+Ue6E0+kf6wU5zDQr4zM2nsHujnxp+UYSU5zrhd8c0TVkEyc1OMT1w1vh2ntjsxobilOLaGGAZgDmASBAZ7cpu0w3BBCxOblHtju/Nyj2w3BAdZic45BBAKlzCuIJB5jSEwQQBHaxyCA7WOQQQBBBBAEEEEByCCCAIIIIDogjkEB2CCCAVegrCYIBV6C9CYIBV6C9CYIBV6C9CYIBV+C/CYIDt6OQQQBBBBAEEEEAQQQQBBBBAEEEEAQQQQBBBBAEEEEAQQQQH//Z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AutoShape 4" descr="data:image/jpeg;base64,/9j/4AAQSkZJRgABAQAAAQABAAD/2wCEAAkGBxQTEhUUExQWFRQXFxgYFxcXFBgdFxcUGBwXGBgXGhgcHCggGh0lHBQXITEhJSkrLi4uHB8zODQsNygtLisBCgoKDg0OFA8PGiwcHBwsLCwsLCwsLCwsLCwsLCwsLCw3LCwsLCwsLCwsLCwsLCw3LCwsLCwsLCwsNywsLCwsN//AABEIAKoBKQMBIgACEQEDEQH/xAAbAAABBQEBAAAAAAAAAAAAAAAAAgMEBQYBB//EAFIQAAIAAwQDCwYJCQUIAwAAAAECAAMRBBIhMQVBUQYTIjJSYXGBkaGxI0JyksHRBxRDU2KTstLwFTNzdIKDlKLhJGOjs8IXJVRkhKTD8RY0RP/EABcBAQEBAQAAAAAAAAAAAAAAAAABAgP/xAAdEQEBAQEBAAIDAAAAAAAAAAAAARExQRIhUWFx/9oADAMBAAIRAxEAPwDw2CCOiAAI6FOyOQpWpke+AGUjMEdIjkW2iNIsCQeENhx8Y9AsW5RZ0lJrCXLDi8ofMqcmoAcDqJzzygPKYI9OnbhkOW9HoYDxoYhzNwGxa+i9fAmA89gjcTfg/capg/Zw8IgTdxcwZN2r/WAy0EX03cpOGVD2iJOjdxM+YQXZJMutN8a8QTsVVUsx6BAZiCNvadwCgcC1r+9kTk70DxEfcFP82dZm/elP81UgMnBEwaLm1IuGowOI7scRziG2sMwZy29U+yAjwQp0IzBHSDCYAggggCCCCAIIIIAggggOQQQQBBBBAEEEEAQQQQBBBBAEEEEByCCCA6BBADHQBATNGzBwkIBDigORVxirA024EawSNhHumkG4QApQS5YA2De0oB1R4NYz5RKcoZ85pHuUxq3DtlST2ypZ9sEpBgIhwLHGEER2cjEYc4hD22Z84/rt74cm0GJwG2IzMu0dogHbLaJsyYksXSzsqistDixArivPHd0dslzJ7rvYMtGZJdGoLoNK0prpX/1Ejc8bsx53zMqZMHp0uJ135i9kUTCChd45Drzq4PsEDzZNKmZOUDWwqo6eGdh1Q06xI0HbTKE0LKnb6bv9oku5eVKvLfO9IwLrgKgVy5xANWuRJnJceeCppnLYZYjFV20iGNzEo8S1Xf8AqKfaMXG6qwJLaTdIvPIR5goo8oS1ahCVU4ZLgNWFIoiIB8bk53ydoLc/k3r10xhifuUtYGIlv6cj7p9kMukCTWXiMy+ixHhDDUSbudnDjWaQ3o3kPgYhvoOnGskwc6Tg3c1IvE0vaFynzOt2YdjVEOLujtI+UBGxpUs992sMVlm0NKyK2lOmWGH8tTEdtESv+Iu+nKde84Rsm3VTPOlyG6Ub2OImztNXZazDZpMyWaBnk2hSEYmgV1F50xwqRQmgBNRAefLoEtxJ9nbm3yh7CI6+5m06kDDaroe6te6Nx+V7G/5yyMDzMj+IWOf7sbNJ0s7QgH2HPhAefTdDWhc5MzqQkdowiJNlMpoylTzgjxj0idZrN8jpB0PJmpNu9F5VFOk1iC2k2RxLM9WJGBlss1DTPVeBH0lEBgYI37WlG4+8P6ckeNBCHstnbjSLOfQcoewNAYOCNvO3PSH4smYmPyc0Ph0MIambmrKQKPapZ11kypo6jvss90BjYIuNJaBZHIlEzUoCGK3DzgoTgRzEjLHUITaNmj5Nj0CvhARIIcm2d14ysvSpHjDcAQQQQBBBBAcjscjuqAIDBCrxpAPWE+UT01+0I9vkcSSdsiz98mXHiVgJ32XXlpn6Qj23R+MmznbZrNX6iVBKkT7Ewod9KhwWUcE8GrKK1Q8k64JVma47M1QrKuqvCDEHCgI4J1QzaJ1TQzmS6CoUigAxNATLIOZyJiXZJ67w674HczENBQkKomYmlAKl+6CGJS4noiFonRi2nSMuU4qlCzgFlqAK4lSDqiysuJPR7ol/BxIvaQnvyEAHSSPZWL4Qx8IgWXZrbvVJYRrPJlBWRBSWVdxVuDnNBprux5NL0vaRkGmehMlP9hCY9A+E2cWs0ugc77aZ87gyFm4Bml4hjQYKtDnHltoCA0fea7JkibKbslCnfEaWU/dHOTF0I9OSw6q38cOaEJutJxMtepiPFTtirF0UuFBn+anOh4rZ777OjWIh2iWa4h/2lqe3X0w0xqW3WIxq6sSafKA5DDNRSgwhaafknljqQ+DxnbVLYS5ZKsBQYmyooyGUwYv0npiLKK413vVxhMB15XfbzQ0xsBpSSfPI6Zb+Kgwo2uVT84o6by/aAjIXV1CUehnH2jHVliuAI6J6e6GmNYJinJ5Z6JifehW8tqBPRj4Rk95bZO9W931ENzVu0xofpyrvhWsXUxprZZCVIIIrzGLOXb1uMZ00znNnaWiiWV3tiglBHpRGUCjqwq1ZdDStYxCWuYMpm3isy08IkStKTsr9fSmj/UYirqAmK0aYbk3j6ck/+OsLsullclHW5ewD8k6iQAODqOHPhGtRF0naNQg0RZqm8erp1ew9myGJtlffSjCjA4j8ZimPRF9ZZHBKKMrtDSoqSBqIoTt9pERRNTzgAMcRhgTXLmOB7RshcqzFgWwCilWOC7c9vRjD2irKZjVJCy1F6ax4qprBOGdMMsq4UJEex6OtFqpMmHe5fmgCg6FXIRrE0xOmouXCx1DDqMIl6aIwq4/aMOW5bPJJW8CcjU3vfSITGS+AI8PdBNXEjSzEcGZWmONCesMCesxybpkjFgh6VH+kCM3NlmWagmnePfCXmmawBOzr1RNVs9zm6GW7ss1Zio2CtKCmj5jgTSUOzEa+eJ2lNJWJKGZLE1CacGUUmr0oxaW/U6dBjPWWzXFoM8ctVMf61h3SknfJBYZ0r+0M+3A9dNUMNXv5N0VOQMC0sMARWUwOP6MtGP3SaAWTw5E0T5OsgMGQ5cJWUGmI4QFK4YYVsNBTL0kDWpI9o7iIs1k3gU5asnW4Kg05iQeqGGvPYIIIyrkd1RyCAIXQUz8YRCjASLABvsuhrw08RHtejT5Czfq1m/yZceJ2DGanpr4iPadFf/Xs36tZ/wDKSCVbo8ovKViMcZuJHyjA1xwF27lDEgo0qa63TwpdCDWld8qBieSsRWtDJW+gZTWjANWgOy9jlSox5tcPLbBvZVQt1mDEg5kAgCpOWJgh7R2Jb0fbFn8GnB+OzdjH+VX90V2heM/o+0RN3GNTR9ubb8Y8KD7UW8IwnwnulywS23q8JG+ATHmKQJpVqi7hiQ2cYkTWGCs6jYukJQXqBFe2Nt8KAf4zKVROotlkLRJCzE4N8cKpzwy6dsYoyG5EwdOjpXvjLZu0ByFrvrZ5iXPHFPnDL3Y+bFTNK18zqDju1RPtVyorvYOODSpktsjTBMM9e2mqsQ57muZ+uBgFzCl1bu9Xtd0zg2XnFuD2QWZyK0LDLKeq+OcPTphMtOExGGBtUthlql0qvX0Q3ZkJvYHL5uW3j7IIcV2PKb97LfuIhNw8lv4ZPfHd7PJbrsy+wwibLUYkIPSWaPAkQBMVRmFHppMX7JMJZxQBSOhJjr9sU7IclzRkGA9GZMX7QMJnPWlSSPpTkfuIwgEVqMTtzaW+Y1A4jKOSUNRgTh8yp7qwq4aZEjmlIdR1g4fjZCZUmpHB1HNH5+ScYoVvJOat9VTwMQ2FPx7xExpAHmr1rNENyVBmCvFBqeFUXBwj3AwCpFoaW+OYwNT1Ed1OqL1XvgEY15u6n4yitt1nAlhmxJp6xxPgx6Yf0NMaQ6OwBBvFATnMVaoObhMkWDb6H0UJpMljds8iky0tWgmT+Nvd7kIBj0HKMzus3Tme5STwJA4IHFLgamGaqRkO3YLrdraPidjk2FT5R13y0HWxJqQT9JgR0Jzx5u7VMat8Zk9LZhSn42ivhCCITBGGkqTafNbEbdY/pHHW6adnOIjw8jVWmsYjo1j29sUaLQ9tLowJ4arTnIzHTWl01qMciMIn2JcRLGTgIB9KtFNBzmnQTnGTsNouOG1ZHoOfv6o2E6WFQjKY6kc8tGGrYzA9S87YaiVV7mzdeYlQRgQRkRiKjsEXpYggjAg1HSMoyug3uzUrsZT1GNTMEJxKxGmZIS0TVAoBMcKPo1N2nNSkQ4ud1kuloJ1MksjqRUP8yMIpow05BBHYDkLrh/SEQs5QEjR9d9l15aaqecI9l0S/9ns36tI/ykEeNaN/PS/0ifaEewaGb+z2f9BJ+wvuglXNqcb3KFQTR6gGtKuxFacxiHLlywJhxDkrd2UxvE6icBiRCVmgkjWMxr2V6Dtjmd6grdpeOoVyB5+aCLLc7i7/AKM+Ih/c09NFWrn33vKD2wzua/OP+jPisJ3Ot/uu0jmmfalwvBhPhbaX+UXVhJqqSwN83+9S6T8nwaY9MY4ImarZj6M6ap7ZjiNx8J5f8pT7pn0pKPkiAOJsOLHDKMe6TDxt/b07Gjd7MYjZl3bAC/THgpakccVskxOXPiKjXFdPU1ybrlKPCJ89CKXhQV+UsioDgdaVP4rqitmXdVzq3z2wRKnDyaYN0/FpYGv5QGrdfshmS6itbvWhPtwh1m8muMvqmTL2vMFro6uaE2aaRWlfrgv/ALgOHe/7r/Gh6XNGplHozJi/aBju+tyn67VLPsjoJOak9cpv9MFJEw14zfxMv2iOWjEA4nHOkt+9cdUdCGvEbo+LJ4giG7SgAFVu45tLZR3MfCCE3MDVesyiNTa1PN3c0MpdqK3Nee+U7vZClK44qDqoZgOR5jzd3PHZb4jhEYnzyKYbbsUAZRkU6jMB74dsgq9TU8GnGBreATP9rupCHfPhk/vD92HtHDhnHUp1cqXsP46YCZpnEykrQM2NeoA1I+kYvNzNh3/SlklHEJSYwphUXpveoSKPSBO/ScMM/wBqu3qX8GNl8GBppSa/Is17+WWPbGkZL4QdIGdb7Q2NBMKDHC7L4AIGqt0nrihlS8RWB2LOScziTWtScSe2LP8AJzy5STml1WcWSViDUglGNAbwKkYVpmMxE6NPoScUS5IVLzAhixAFOmhJz2HLVFVN0Lv1oEoi7MmMaGmFSTUg0FVrzVgss55dABSla7Sa6+jZ07Y2PweWFrRbi4PBlpfx4u+MTcqPW56Vjow8rt1jeTMeVMUq6MVYHUR+M4ZRqGoj0j4abLLaelolggkCVOBFKTAizEPObjlSdssjVHm0c66L/dDo6XKWTNkg3JqBqOa0bMiBZ5+NAkm66C7j5pFftA9ZJ1w+fKaMG2VNK47DwjT1orC+FnfWDd6kYU+0Y1WYkTFu2j95X1h76xqvdGX0sKTQfQ7j/WNRJxUdEIM3uxThSW1GUR1iZMJHYy9sZ6NRuwHk5PpzvCT74y8ZvWnIIIIg6BCmGqOA0yjtMK+32QEjRw8tLz46faEeu6IbyFn/AFeT/lrHkWjD5aV+kT7Qj1jRbeRs/wCgkf5awSrUWQuGel0KSL5alW1qCMSTTIdcCWvgNKWWUGBc53qZVagujHBefzs4TabSKJfmEnhC6acBQSFAoOavPCZFtFGRWBvUvAUJoDhjmBU98EWe5n84/wCjPisM7mWrYrWmz4x/KUMO7nsJrY/Jt4rEXcmai2y9dZ4H7an7gheDGfC2qfH7zb1V5Mthf36tOGMN7wphrjF0lf8ALf8AdRv/AITVffrNMDTAHsdn4k5UF8By1b3GPCHfGPKzKYPP9aXM8GERtBW6KXd7BvD83OZDkdcw4dOrriLNY7WP71W8InzJbkiomE3hi1kTn5yT0RXz0IzC+ow9ggiS5fek/O3a63BSvC4qUwOeNdu2GbNWpoHy1S1JzGfNAVG9jCXnnSbepwszxadGOA54blhamtzLXvnNsgH2Q8lv4dIAp1g9dnX2GG6J/dds32woAarvVNp9owUOU/u686zF7lNISXUZFB6Jmg9+EPKx1Mw/6pITNYkZuf3qzNvmiKhAbA8I5j5YDU2ojn/FYbRzUYnM/KLs5xhDiqaZNxh8ip5Xfza4bVTUYHM/JL+DALZzjj/iIfZD2jjRz0DzQMymzP8AB1w0UOxvqFjllYB8MMMdVLtG186wF3bLdvd0UqGJrjSgw9/ZGk+DfHSU9dbWYqB0iUfZGP0+mCHYSD1gUzz4rRo9xVruaVsz1wnS7p56qUHegMa9SsKmB1ZDwETJVqZQjAkFHBBGBFakEEY1qDDu6axbxa50ugUJMcADk1N09a0MMWNK3gca07caHqqe6JBr9G6Rd3CzgrhTThKK0GFLwxOG0x6f8F8uztKnmz1BM8hr30VWgU8nHDpMeRFDvYK8agDDmAoGHUBXo542vwNaQCLaVOJvoVUZsxBUKOc3PwI6fpgx8MFnoJ9dXxZv2jN0gp7j3CPIo9V+GNnlgrMILT5ktlun5KRLck01Az7XOoNijZHlUc63Go0KK6OtXMyntAEQLJZlmSVvNduu1DUedQ0xP0YttDIBom0trabcHUqtGfn4WeWOU7n1aD/V3Rb4k9T9OHEHmr2MI09lmjCXTC8oL5kkhsQcgtOFdOashLC9wM3pwfZPisaWxTBcW8oYgACvJxwKkENnhUGmWWAvtVmdNhjIN+t6XaXUei6KRTaCJdQdhjPxrd08i7IdizMZloVqsaniPhXZiIyUZquQQR2ICFXoJZoQYkyZ9KilQRTLCANGNWfKr84nRxhHqOj38jZ/1eT9hY85sU5TNl0AHlJZwFMby16qx6DYm8jI/V5P2BAq9mT0CKaoTwy1ScBe4NTWgwpCJFvW64W5Rrt6hqcMRrNIaFKIMFvPNBOA8+lSTzQtZSVnFRkKKa1ycLUHDAgwZWOgX8qfQPiIhbm5t23T0ORcN1EFfGZDmgZvlT6J8RFVaJu96QrqZK+rwv8AQIt4IfwkywbJo923uoE6W2+b6aFWCgC5zS649WuPPDvX/L/91HrO7WWzaPmlSw3m2FzdmiX5OaqlasajjTjhHl5nPypv8bLPsjLSJSXUfmMxkbQMOk5CIzKBlh+8U+AizvPVcZp4a/KpM10wG2K51OxvqlEA4GO9jhHPLf1pr8ylR0++EyGNTi2Wqcq6xrOfR7oVcO9jBqVz3haZnz8z0e6ESVNTg2WqSp2ajlAPGY3Kb+JSBXPKb+ISE72eS38Ovvjolnkt/Dr74B9bx1t2y29uMNWiUQMQ31EunaDChK+j2yD7DDdpkgCt1RjrSavtpBSEQ04rZj5Ec+uvdr6obWXlgM+S3N2wKFx/N6vnfZCFIw4v88VEkyvo/wCG1O2tYZv0cVywB43FpQijY5YeEFVr5n+JHLSQaGtcB55OXSK9UBb6QF+RXWLrU5xgR1VbsrthFmnMFs8xD5WVMqBrIHCFOYXP5ohPayFAGvE68TnXpOPWOqdoeQysJvnA3lqMLwx7OaKjQfCnZQ0yVa5YG92lEatOEZgUAgnULl3DaGwzjFWadQg6x3iPTNH2dbTZpthBAIBnWQnUj14FceKS6HM0LHVHmlusjS2IIK0LAg8ZSpKkNsNQYt/JGmSekxBMSZvbItGGdc8Su3HMbItNxmlzImTZ0y0KJKoL15aMxNbqylzLVBJApkKnCPPhMMcdyc4fJPiuN126B7daWnNgKBJa8mWtaDnJJLHnJimghySlTU5DE+7rjLTXaXXedF2eUc5h3001VN5a/snuiidcbMlNQb12yp+zXrivaaxN4k16ceqNWtgUqjnGZLFGyxFONzgE5aq1yOGus8V+l8Sw2BP5n/pGnsw4C9EZa0GpmHbNlSxzUqSO2sauTkBFnpVRuyb+zSxtnOfVRPvRjY1e7M+TkD6c7wke6MpGb1qOR2OR2IFUiSLt1BdFSDUkttIGAIyAiMsOV4vQfEwE6wqonShdA8pLxBblDUT1R6DZ/wAxZ/1eT9gR53ZD5eV+kT7UegyW8hZv1eV3LT2QKktcbEswOOS6zifOGZxiTKtKJJZFDM7kXmYcVFN5UQVObVJJOwbYrS/RHA8EXOg38r+yfZFduqa5aJMznoejX3VhNntLIaqaHbSvjE8bqLUBhOYDYAvui+IsjJ32z26Q9AXsqzOEBTfZBIAocK3nl9keVfkqdj5Jv4InvCx6ZobS7z7XKFocuHDSCWC8WctzHDEBipx2RRTZjKxVlQMpII3qVgRgRxNtYmNaxc7Rc4UrJNLwzssxRSushcto2c8V72CYPkj6kz2iN88+uayj0yZX3Ik6HsDWmYUly5RuqXfyNn4KDNqMFBpXKoga8+XRkzei+9CgIBN2beqa0B80ZHshuRo+YSfJE0FeJNoMseCKxvrVZygDXJLy24j/ABWWtaYEMpSqsKGoPSKggmOHHzcr+Hk/cgaxh0e/zQ9Sf7o58Qf5oepP90bXfPoSvqJP3I4XHIlfUSfuQw1jk0a5yldku0e6OzrJMUYyyMeTPHiKRrGcciT9RJ+5DTkfNyf4eT9yGGstLlvjg+rznGsc346YaWRMw4MzA1zOAwxwGAyxjVXwPk5P8PJ+5E+wWUvKE3yUpXcy5cxrPZ96MwYFHYC9LqXpeukYwGK3qZWlHrsvPXuEMzLPMqAVfmvdPOI1htDCqlJamtGU2eTgwwIPAzBFIEtRXFVlA0pUWeSCNVQblQdhGI1RcNZa02YSXCk1YAXxqVj5tdZphzV7L+ypfHBxAWtKrUioAAqQPO25dEU2lbPQ125w7oW2kG6DQ0NPx1V5qQiNDo+Y4K3Tdno1+UdV8gX5R+i4A66YcIxM3RWeTbpYtMoBJ6lRPlHWV1HnpgG1jA81VKl3jSuQxYnBQMSTsw1DPADVELSO+Cc06USQwF5TxqAAVanGrSpI1kxv+ooJkihoQQcBTXjX20hsqB3f174vDa0mDhpQ9Few/wDqI5s8utQF9avdWMYuq6zWZpjUQV27ANp2Q9PAAuJiM2bafdsiwl6TaXVZXGOGAy9girmy2XE9cBP0HYr8wGmC5c7+aPbF8k01qtbwNBhjmRSmOJGF07aHZELQtpUqoXgsuPOTne7ad0WljXFpuQBqOd8aUrjwcxsogyoBqJVbabKqTFlqQSZ5cgGt2iCornS8WodYEXyRmbDw7Ux2BvYo9saZDhCFZ3dpM/MLruvM9Zrn/hjMxoN2j+XRdaSkB/avTR3TBGfjN605BBBEClhwHi/jWYbEKrl+NZgJdkby0s/3i/ajaaMtYeRIp5ssIelSR4UjDSm8ovpDxi93Oae3oMDJSaFUG6TmbyqMwRXhQK0l6APGwkpZyMZUn1E90PiXZvm5PqJ7ouMsSXjheNtfsw8yT6ie6Oi12fkyvVX3RcGGE6hBBoQcCDkdREXO6pb0/flHBtCLOFKkBnHlBhsmLMEaIaQs41S/VHuiSmm0KlUIqoLBRrAxYAbaY9R2ww152ZLHzW9Uw9oyyXZt50nUulay76uK6wR0EUOBrjGrG7WVyh6w98H/AM4lcoesIYarNN2q/IlyJUmZQTGmE7yFONQoIRQtaE1phgueMUQsU35qZ9W3ujXNu6l0reHrCGG+EWV84vrCGGs18RnfMzfq390H5On/ADM76p/dGhPwjy+WvrQj/aOnLXtgM+dFz/mJ31L/AHYQ2ibR/wAPP+pmfdi/b4SF1MO+Ef7RRy+4+6KKBtCWk/8A5p/1Ez7sS9FaGeUhJsNpabfBUiXMUMlVLI4uG8uBxFGFcDssT8IY5Z9VvdCD8IX0m9R/dEyG1WWrQ1rmTHmGyzqu7OfIvmxLHVzwgbnLX/w076tvdFm3wh/Sb1G90MzPhEfzVmMepR2sRF+hW2jcpa2FPi031DGd0jubtVm4c2Q8tAeMwoOjE4nmjTWndzbHFFdZQ+iL7dpwHZFM1qLPfcvNmcuYSx6q4DqAiKXv3ACjWAXprbYOYV6zU7Kcr+Px1Q5+UH5J9Uwk6QbYewxUNtKVsSuO0VBONMwc8CcYFsko5qT0zG8IcW1TGyRz0KT4CBWmsKhe1lB7GIMPocFlXJQAObCp2HXEe12dWFMOb8dsOzb4BLAADOrp0craREY2sHzl9daeMPoQLPYpqzBcFSSAMRmcszzxsbRKZJQqLoC62GLnjGpOOOA5gIorNMlBlZ5yYEGikVNMeMcuwxbndHJBqpUHlVJbHOjsSwHMCBzQgqtz9hmKzs8t1JpS8pG0nPpEXYUigy5yaAc5JyEQZu6WXyootMadM0XEqF1nWebmENwRt0NtWdaJjrxCQqnaiAIpocqhQac8V0EEYacjscggOiHBTDHtyhAhatSAWoo4rmCMukQqyTSt4jO7/qQ+yG1zHTCXmE1xNOnCAmnS00Uo0dTTE7lkdQiCBhARSnTEXEttLzvnD2D3Rz8rTvnD2D3RFK4wARUSxpSd84e73R1dKTga76fx1REWo2dg90GPN2f0gJq6Zmg8ao2VYA9hETX0vMZahilAeIzEE5432Y9lIpca1rjHanlGGiwmWya2DTiRiKEDbsrjkYZZ2GTCvoqIi0PKOEFDyjnXr2w0L+Nvt/lX3QfGpm3+Ue6E0+kf6wU5zDQr4zM2nsHujnxp+UYSU5zrhd8c0TVkEyc1OMT1w1vh2ntjsxobilOLaGGAZgDmASBAZ7cpu0w3BBCxOblHtju/Nyj2w3BAdZic45BBAKlzCuIJB5jSEwQQBHaxyCA7WOQQQBBBBAEEEEByCCCAIIIIDogjkEB2CCCAVegrCYIBV6C9CYIBV6C9CYIBV6C9CYIBV+C/CYIDt6OQQQBBBBAEEEEAQQQQBBBBAEEEEAQQQQBBBBAEEEEAQQQQH//Z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AutoShape 6" descr="data:image/jpeg;base64,/9j/4AAQSkZJRgABAQAAAQABAAD/2wCEAAkGBxQTEhUUExQWFRQXFxgYFxcXFBgdFxcUGBwXGBgXGhgcHCggGh0lHBQXITEhJSkrLi4uHB8zODQsNygtLisBCgoKDg0OFA8PGiwcHBwsLCwsLCwsLCwsLCwsLCwsLCw3LCwsLCwsLCwsLCwsLCw3LCwsLCwsLCwsNywsLCwsN//AABEIAKoBKQMBIgACEQEDEQH/xAAbAAABBQEBAAAAAAAAAAAAAAAAAgMEBQYBB//EAFIQAAIAAwQDCwYJCQUIAwAAAAECAAMRBBIhMQVBUQYTIjJSYXGBkaGxI0JyksHRBxRDU2KTstLwFTNzdIKDlKLhJGOjs8IXJVRkhKTD8RY0RP/EABcBAQEBAQAAAAAAAAAAAAAAAAABAgP/xAAdEQEBAQEBAAIDAAAAAAAAAAAAARExQRIhUWFx/9oADAMBAAIRAxEAPwDw2CCOiAAI6FOyOQpWpke+AGUjMEdIjkW2iNIsCQeENhx8Y9AsW5RZ0lJrCXLDi8ofMqcmoAcDqJzzygPKYI9OnbhkOW9HoYDxoYhzNwGxa+i9fAmA89gjcTfg/capg/Zw8IgTdxcwZN2r/WAy0EX03cpOGVD2iJOjdxM+YQXZJMutN8a8QTsVVUsx6BAZiCNvadwCgcC1r+9kTk70DxEfcFP82dZm/elP81UgMnBEwaLm1IuGowOI7scRziG2sMwZy29U+yAjwQp0IzBHSDCYAggggCCCCAIIIIAggggOQQQQBBBBAEEEEAQQQQBBBBAEEEEByCCCA6BBADHQBATNGzBwkIBDigORVxirA024EawSNhHumkG4QApQS5YA2De0oB1R4NYz5RKcoZ85pHuUxq3DtlST2ypZ9sEpBgIhwLHGEER2cjEYc4hD22Z84/rt74cm0GJwG2IzMu0dogHbLaJsyYksXSzsqistDixArivPHd0dslzJ7rvYMtGZJdGoLoNK0prpX/1Ejc8bsx53zMqZMHp0uJ135i9kUTCChd45Drzq4PsEDzZNKmZOUDWwqo6eGdh1Q06xI0HbTKE0LKnb6bv9oku5eVKvLfO9IwLrgKgVy5xANWuRJnJceeCppnLYZYjFV20iGNzEo8S1Xf8AqKfaMXG6qwJLaTdIvPIR5goo8oS1ahCVU4ZLgNWFIoiIB8bk53ydoLc/k3r10xhifuUtYGIlv6cj7p9kMukCTWXiMy+ixHhDDUSbudnDjWaQ3o3kPgYhvoOnGskwc6Tg3c1IvE0vaFynzOt2YdjVEOLujtI+UBGxpUs992sMVlm0NKyK2lOmWGH8tTEdtESv+Iu+nKde84Rsm3VTPOlyG6Ub2OImztNXZazDZpMyWaBnk2hSEYmgV1F50xwqRQmgBNRAefLoEtxJ9nbm3yh7CI6+5m06kDDaroe6te6Nx+V7G/5yyMDzMj+IWOf7sbNJ0s7QgH2HPhAefTdDWhc5MzqQkdowiJNlMpoylTzgjxj0idZrN8jpB0PJmpNu9F5VFOk1iC2k2RxLM9WJGBlss1DTPVeBH0lEBgYI37WlG4+8P6ckeNBCHstnbjSLOfQcoewNAYOCNvO3PSH4smYmPyc0Ph0MIambmrKQKPapZ11kypo6jvss90BjYIuNJaBZHIlEzUoCGK3DzgoTgRzEjLHUITaNmj5Nj0CvhARIIcm2d14ysvSpHjDcAQQQQBBBBAcjscjuqAIDBCrxpAPWE+UT01+0I9vkcSSdsiz98mXHiVgJ32XXlpn6Qj23R+MmznbZrNX6iVBKkT7Ewod9KhwWUcE8GrKK1Q8k64JVma47M1QrKuqvCDEHCgI4J1QzaJ1TQzmS6CoUigAxNATLIOZyJiXZJ67w674HczENBQkKomYmlAKl+6CGJS4noiFonRi2nSMuU4qlCzgFlqAK4lSDqiysuJPR7ol/BxIvaQnvyEAHSSPZWL4Qx8IgWXZrbvVJYRrPJlBWRBSWVdxVuDnNBprux5NL0vaRkGmehMlP9hCY9A+E2cWs0ugc77aZ87gyFm4Bml4hjQYKtDnHltoCA0fea7JkibKbslCnfEaWU/dHOTF0I9OSw6q38cOaEJutJxMtepiPFTtirF0UuFBn+anOh4rZ777OjWIh2iWa4h/2lqe3X0w0xqW3WIxq6sSafKA5DDNRSgwhaafknljqQ+DxnbVLYS5ZKsBQYmyooyGUwYv0npiLKK413vVxhMB15XfbzQ0xsBpSSfPI6Zb+Kgwo2uVT84o6by/aAjIXV1CUehnH2jHVliuAI6J6e6GmNYJinJ5Z6JifehW8tqBPRj4Rk95bZO9W931ENzVu0xofpyrvhWsXUxprZZCVIIIrzGLOXb1uMZ00znNnaWiiWV3tiglBHpRGUCjqwq1ZdDStYxCWuYMpm3isy08IkStKTsr9fSmj/UYirqAmK0aYbk3j6ck/+OsLsullclHW5ewD8k6iQAODqOHPhGtRF0naNQg0RZqm8erp1ew9myGJtlffSjCjA4j8ZimPRF9ZZHBKKMrtDSoqSBqIoTt9pERRNTzgAMcRhgTXLmOB7RshcqzFgWwCilWOC7c9vRjD2irKZjVJCy1F6ax4qprBOGdMMsq4UJEex6OtFqpMmHe5fmgCg6FXIRrE0xOmouXCx1DDqMIl6aIwq4/aMOW5bPJJW8CcjU3vfSITGS+AI8PdBNXEjSzEcGZWmONCesMCesxybpkjFgh6VH+kCM3NlmWagmnePfCXmmawBOzr1RNVs9zm6GW7ss1Zio2CtKCmj5jgTSUOzEa+eJ2lNJWJKGZLE1CacGUUmr0oxaW/U6dBjPWWzXFoM8ctVMf61h3SknfJBYZ0r+0M+3A9dNUMNXv5N0VOQMC0sMARWUwOP6MtGP3SaAWTw5E0T5OsgMGQ5cJWUGmI4QFK4YYVsNBTL0kDWpI9o7iIs1k3gU5asnW4Kg05iQeqGGvPYIIIyrkd1RyCAIXQUz8YRCjASLABvsuhrw08RHtejT5Czfq1m/yZceJ2DGanpr4iPadFf/Xs36tZ/wDKSCVbo8ovKViMcZuJHyjA1xwF27lDEgo0qa63TwpdCDWld8qBieSsRWtDJW+gZTWjANWgOy9jlSox5tcPLbBvZVQt1mDEg5kAgCpOWJgh7R2Jb0fbFn8GnB+OzdjH+VX90V2heM/o+0RN3GNTR9ubb8Y8KD7UW8IwnwnulywS23q8JG+ATHmKQJpVqi7hiQ2cYkTWGCs6jYukJQXqBFe2Nt8KAf4zKVROotlkLRJCzE4N8cKpzwy6dsYoyG5EwdOjpXvjLZu0ByFrvrZ5iXPHFPnDL3Y+bFTNK18zqDju1RPtVyorvYOODSpktsjTBMM9e2mqsQ57muZ+uBgFzCl1bu9Xtd0zg2XnFuD2QWZyK0LDLKeq+OcPTphMtOExGGBtUthlql0qvX0Q3ZkJvYHL5uW3j7IIcV2PKb97LfuIhNw8lv4ZPfHd7PJbrsy+wwibLUYkIPSWaPAkQBMVRmFHppMX7JMJZxQBSOhJjr9sU7IclzRkGA9GZMX7QMJnPWlSSPpTkfuIwgEVqMTtzaW+Y1A4jKOSUNRgTh8yp7qwq4aZEjmlIdR1g4fjZCZUmpHB1HNH5+ScYoVvJOat9VTwMQ2FPx7xExpAHmr1rNENyVBmCvFBqeFUXBwj3AwCpFoaW+OYwNT1Ed1OqL1XvgEY15u6n4yitt1nAlhmxJp6xxPgx6Yf0NMaQ6OwBBvFATnMVaoObhMkWDb6H0UJpMljds8iky0tWgmT+Nvd7kIBj0HKMzus3Tme5STwJA4IHFLgamGaqRkO3YLrdraPidjk2FT5R13y0HWxJqQT9JgR0Jzx5u7VMat8Zk9LZhSn42ivhCCITBGGkqTafNbEbdY/pHHW6adnOIjw8jVWmsYjo1j29sUaLQ9tLowJ4arTnIzHTWl01qMciMIn2JcRLGTgIB9KtFNBzmnQTnGTsNouOG1ZHoOfv6o2E6WFQjKY6kc8tGGrYzA9S87YaiVV7mzdeYlQRgQRkRiKjsEXpYggjAg1HSMoyug3uzUrsZT1GNTMEJxKxGmZIS0TVAoBMcKPo1N2nNSkQ4ud1kuloJ1MksjqRUP8yMIpow05BBHYDkLrh/SEQs5QEjR9d9l15aaqecI9l0S/9ns36tI/ykEeNaN/PS/0ifaEewaGb+z2f9BJ+wvuglXNqcb3KFQTR6gGtKuxFacxiHLlywJhxDkrd2UxvE6icBiRCVmgkjWMxr2V6Dtjmd6grdpeOoVyB5+aCLLc7i7/AKM+Ih/c09NFWrn33vKD2wzua/OP+jPisJ3Ot/uu0jmmfalwvBhPhbaX+UXVhJqqSwN83+9S6T8nwaY9MY4ImarZj6M6ap7ZjiNx8J5f8pT7pn0pKPkiAOJsOLHDKMe6TDxt/b07Gjd7MYjZl3bAC/THgpakccVskxOXPiKjXFdPU1ybrlKPCJ89CKXhQV+UsioDgdaVP4rqitmXdVzq3z2wRKnDyaYN0/FpYGv5QGrdfshmS6itbvWhPtwh1m8muMvqmTL2vMFro6uaE2aaRWlfrgv/ALgOHe/7r/Gh6XNGplHozJi/aBju+tyn67VLPsjoJOak9cpv9MFJEw14zfxMv2iOWjEA4nHOkt+9cdUdCGvEbo+LJ4giG7SgAFVu45tLZR3MfCCE3MDVesyiNTa1PN3c0MpdqK3Nee+U7vZClK44qDqoZgOR5jzd3PHZb4jhEYnzyKYbbsUAZRkU6jMB74dsgq9TU8GnGBreATP9rupCHfPhk/vD92HtHDhnHUp1cqXsP46YCZpnEykrQM2NeoA1I+kYvNzNh3/SlklHEJSYwphUXpveoSKPSBO/ScMM/wBqu3qX8GNl8GBppSa/Is17+WWPbGkZL4QdIGdb7Q2NBMKDHC7L4AIGqt0nrihlS8RWB2LOScziTWtScSe2LP8AJzy5STml1WcWSViDUglGNAbwKkYVpmMxE6NPoScUS5IVLzAhixAFOmhJz2HLVFVN0Lv1oEoi7MmMaGmFSTUg0FVrzVgss55dABSla7Sa6+jZ07Y2PweWFrRbi4PBlpfx4u+MTcqPW56Vjow8rt1jeTMeVMUq6MVYHUR+M4ZRqGoj0j4abLLaelolggkCVOBFKTAizEPObjlSdssjVHm0c66L/dDo6XKWTNkg3JqBqOa0bMiBZ5+NAkm66C7j5pFftA9ZJ1w+fKaMG2VNK47DwjT1orC+FnfWDd6kYU+0Y1WYkTFu2j95X1h76xqvdGX0sKTQfQ7j/WNRJxUdEIM3uxThSW1GUR1iZMJHYy9sZ6NRuwHk5PpzvCT74y8ZvWnIIIIg6BCmGqOA0yjtMK+32QEjRw8tLz46faEeu6IbyFn/AFeT/lrHkWjD5aV+kT7Qj1jRbeRs/wCgkf5awSrUWQuGel0KSL5alW1qCMSTTIdcCWvgNKWWUGBc53qZVagujHBefzs4TabSKJfmEnhC6acBQSFAoOavPCZFtFGRWBvUvAUJoDhjmBU98EWe5n84/wCjPisM7mWrYrWmz4x/KUMO7nsJrY/Jt4rEXcmai2y9dZ4H7an7gheDGfC2qfH7zb1V5Mthf36tOGMN7wphrjF0lf8ALf8AdRv/AITVffrNMDTAHsdn4k5UF8By1b3GPCHfGPKzKYPP9aXM8GERtBW6KXd7BvD83OZDkdcw4dOrriLNY7WP71W8InzJbkiomE3hi1kTn5yT0RXz0IzC+ow9ggiS5fek/O3a63BSvC4qUwOeNdu2GbNWpoHy1S1JzGfNAVG9jCXnnSbepwszxadGOA54blhamtzLXvnNsgH2Q8lv4dIAp1g9dnX2GG6J/dds32woAarvVNp9owUOU/u686zF7lNISXUZFB6Jmg9+EPKx1Mw/6pITNYkZuf3qzNvmiKhAbA8I5j5YDU2ojn/FYbRzUYnM/KLs5xhDiqaZNxh8ip5Xfza4bVTUYHM/JL+DALZzjj/iIfZD2jjRz0DzQMymzP8AB1w0UOxvqFjllYB8MMMdVLtG186wF3bLdvd0UqGJrjSgw9/ZGk+DfHSU9dbWYqB0iUfZGP0+mCHYSD1gUzz4rRo9xVruaVsz1wnS7p56qUHegMa9SsKmB1ZDwETJVqZQjAkFHBBGBFakEEY1qDDu6axbxa50ugUJMcADk1N09a0MMWNK3gca07caHqqe6JBr9G6Rd3CzgrhTThKK0GFLwxOG0x6f8F8uztKnmz1BM8hr30VWgU8nHDpMeRFDvYK8agDDmAoGHUBXo542vwNaQCLaVOJvoVUZsxBUKOc3PwI6fpgx8MFnoJ9dXxZv2jN0gp7j3CPIo9V+GNnlgrMILT5ktlun5KRLck01Az7XOoNijZHlUc63Go0KK6OtXMyntAEQLJZlmSVvNduu1DUedQ0xP0YttDIBom0trabcHUqtGfn4WeWOU7n1aD/V3Rb4k9T9OHEHmr2MI09lmjCXTC8oL5kkhsQcgtOFdOashLC9wM3pwfZPisaWxTBcW8oYgACvJxwKkENnhUGmWWAvtVmdNhjIN+t6XaXUei6KRTaCJdQdhjPxrd08i7IdizMZloVqsaniPhXZiIyUZquQQR2ICFXoJZoQYkyZ9KilQRTLCANGNWfKr84nRxhHqOj38jZ/1eT9hY85sU5TNl0AHlJZwFMby16qx6DYm8jI/V5P2BAq9mT0CKaoTwy1ScBe4NTWgwpCJFvW64W5Rrt6hqcMRrNIaFKIMFvPNBOA8+lSTzQtZSVnFRkKKa1ycLUHDAgwZWOgX8qfQPiIhbm5t23T0ORcN1EFfGZDmgZvlT6J8RFVaJu96QrqZK+rwv8AQIt4IfwkywbJo923uoE6W2+b6aFWCgC5zS649WuPPDvX/L/91HrO7WWzaPmlSw3m2FzdmiX5OaqlasajjTjhHl5nPypv8bLPsjLSJSXUfmMxkbQMOk5CIzKBlh+8U+AizvPVcZp4a/KpM10wG2K51OxvqlEA4GO9jhHPLf1pr8ylR0++EyGNTi2Wqcq6xrOfR7oVcO9jBqVz3haZnz8z0e6ESVNTg2WqSp2ajlAPGY3Kb+JSBXPKb+ISE72eS38Ovvjolnkt/Dr74B9bx1t2y29uMNWiUQMQ31EunaDChK+j2yD7DDdpkgCt1RjrSavtpBSEQ04rZj5Ec+uvdr6obWXlgM+S3N2wKFx/N6vnfZCFIw4v88VEkyvo/wCG1O2tYZv0cVywB43FpQijY5YeEFVr5n+JHLSQaGtcB55OXSK9UBb6QF+RXWLrU5xgR1VbsrthFmnMFs8xD5WVMqBrIHCFOYXP5ohPayFAGvE68TnXpOPWOqdoeQysJvnA3lqMLwx7OaKjQfCnZQ0yVa5YG92lEatOEZgUAgnULl3DaGwzjFWadQg6x3iPTNH2dbTZpthBAIBnWQnUj14FceKS6HM0LHVHmlusjS2IIK0LAg8ZSpKkNsNQYt/JGmSekxBMSZvbItGGdc8Su3HMbItNxmlzImTZ0y0KJKoL15aMxNbqylzLVBJApkKnCPPhMMcdyc4fJPiuN126B7daWnNgKBJa8mWtaDnJJLHnJimghySlTU5DE+7rjLTXaXXedF2eUc5h3001VN5a/snuiidcbMlNQb12yp+zXrivaaxN4k16ceqNWtgUqjnGZLFGyxFONzgE5aq1yOGus8V+l8Sw2BP5n/pGnsw4C9EZa0GpmHbNlSxzUqSO2sauTkBFnpVRuyb+zSxtnOfVRPvRjY1e7M+TkD6c7wke6MpGb1qOR2OR2IFUiSLt1BdFSDUkttIGAIyAiMsOV4vQfEwE6wqonShdA8pLxBblDUT1R6DZ/wAxZ/1eT9gR53ZD5eV+kT7UegyW8hZv1eV3LT2QKktcbEswOOS6zifOGZxiTKtKJJZFDM7kXmYcVFN5UQVObVJJOwbYrS/RHA8EXOg38r+yfZFduqa5aJMznoejX3VhNntLIaqaHbSvjE8bqLUBhOYDYAvui+IsjJ32z26Q9AXsqzOEBTfZBIAocK3nl9keVfkqdj5Jv4InvCx6ZobS7z7XKFocuHDSCWC8WctzHDEBipx2RRTZjKxVlQMpII3qVgRgRxNtYmNaxc7Rc4UrJNLwzssxRSushcto2c8V72CYPkj6kz2iN88+uayj0yZX3Ik6HsDWmYUly5RuqXfyNn4KDNqMFBpXKoga8+XRkzei+9CgIBN2beqa0B80ZHshuRo+YSfJE0FeJNoMseCKxvrVZygDXJLy24j/ABWWtaYEMpSqsKGoPSKggmOHHzcr+Hk/cgaxh0e/zQ9Sf7o58Qf5oepP90bXfPoSvqJP3I4XHIlfUSfuQw1jk0a5yldku0e6OzrJMUYyyMeTPHiKRrGcciT9RJ+5DTkfNyf4eT9yGGstLlvjg+rznGsc346YaWRMw4MzA1zOAwxwGAyxjVXwPk5P8PJ+5E+wWUvKE3yUpXcy5cxrPZ96MwYFHYC9LqXpeukYwGK3qZWlHrsvPXuEMzLPMqAVfmvdPOI1htDCqlJamtGU2eTgwwIPAzBFIEtRXFVlA0pUWeSCNVQblQdhGI1RcNZa02YSXCk1YAXxqVj5tdZphzV7L+ypfHBxAWtKrUioAAqQPO25dEU2lbPQ125w7oW2kG6DQ0NPx1V5qQiNDo+Y4K3Tdno1+UdV8gX5R+i4A66YcIxM3RWeTbpYtMoBJ6lRPlHWV1HnpgG1jA81VKl3jSuQxYnBQMSTsw1DPADVELSO+Cc06USQwF5TxqAAVanGrSpI1kxv+ooJkihoQQcBTXjX20hsqB3f174vDa0mDhpQ9Few/wDqI5s8utQF9avdWMYuq6zWZpjUQV27ANp2Q9PAAuJiM2bafdsiwl6TaXVZXGOGAy9girmy2XE9cBP0HYr8wGmC5c7+aPbF8k01qtbwNBhjmRSmOJGF07aHZELQtpUqoXgsuPOTne7ad0WljXFpuQBqOd8aUrjwcxsogyoBqJVbabKqTFlqQSZ5cgGt2iCornS8WodYEXyRmbDw7Ux2BvYo9saZDhCFZ3dpM/MLruvM9Zrn/hjMxoN2j+XRdaSkB/avTR3TBGfjN605BBBEClhwHi/jWYbEKrl+NZgJdkby0s/3i/ajaaMtYeRIp5ssIelSR4UjDSm8ovpDxi93Oae3oMDJSaFUG6TmbyqMwRXhQK0l6APGwkpZyMZUn1E90PiXZvm5PqJ7ouMsSXjheNtfsw8yT6ie6Oi12fkyvVX3RcGGE6hBBoQcCDkdREXO6pb0/flHBtCLOFKkBnHlBhsmLMEaIaQs41S/VHuiSmm0KlUIqoLBRrAxYAbaY9R2ww152ZLHzW9Uw9oyyXZt50nUulay76uK6wR0EUOBrjGrG7WVyh6w98H/AM4lcoesIYarNN2q/IlyJUmZQTGmE7yFONQoIRQtaE1phgueMUQsU35qZ9W3ujXNu6l0reHrCGG+EWV84vrCGGs18RnfMzfq390H5On/ADM76p/dGhPwjy+WvrQj/aOnLXtgM+dFz/mJ31L/AHYQ2ibR/wAPP+pmfdi/b4SF1MO+Ef7RRy+4+6KKBtCWk/8A5p/1Ez7sS9FaGeUhJsNpabfBUiXMUMlVLI4uG8uBxFGFcDssT8IY5Z9VvdCD8IX0m9R/dEyG1WWrQ1rmTHmGyzqu7OfIvmxLHVzwgbnLX/w076tvdFm3wh/Sb1G90MzPhEfzVmMepR2sRF+hW2jcpa2FPi031DGd0jubtVm4c2Q8tAeMwoOjE4nmjTWndzbHFFdZQ+iL7dpwHZFM1qLPfcvNmcuYSx6q4DqAiKXv3ACjWAXprbYOYV6zU7Kcr+Px1Q5+UH5J9Uwk6QbYewxUNtKVsSuO0VBONMwc8CcYFsko5qT0zG8IcW1TGyRz0KT4CBWmsKhe1lB7GIMPocFlXJQAObCp2HXEe12dWFMOb8dsOzb4BLAADOrp0craREY2sHzl9daeMPoQLPYpqzBcFSSAMRmcszzxsbRKZJQqLoC62GLnjGpOOOA5gIorNMlBlZ5yYEGikVNMeMcuwxbndHJBqpUHlVJbHOjsSwHMCBzQgqtz9hmKzs8t1JpS8pG0nPpEXYUigy5yaAc5JyEQZu6WXyootMadM0XEqF1nWebmENwRt0NtWdaJjrxCQqnaiAIpocqhQac8V0EEYacjscggOiHBTDHtyhAhatSAWoo4rmCMukQqyTSt4jO7/qQ+yG1zHTCXmE1xNOnCAmnS00Uo0dTTE7lkdQiCBhARSnTEXEttLzvnD2D3Rz8rTvnD2D3RFK4wARUSxpSd84e73R1dKTga76fx1REWo2dg90GPN2f0gJq6Zmg8ao2VYA9hETX0vMZahilAeIzEE5432Y9lIpca1rjHanlGGiwmWya2DTiRiKEDbsrjkYZZ2GTCvoqIi0PKOEFDyjnXr2w0L+Nvt/lX3QfGpm3+Ue6E0+kf6wU5zDQr4zM2nsHujnxp+UYSU5zrhd8c0TVkEyc1OMT1w1vh2ntjsxobilOLaGGAZgDmASBAZ7cpu0w3BBCxOblHtju/Nyj2w3BAdZic45BBAKlzCuIJB5jSEwQQBHaxyCA7WOQQQBBBBAEEEEByCCCAIIIIDogjkEB2CCCAVegrCYIBV6C9CYIBV6C9CYIBV6C9CYIBV+C/CYIDt6OQQQBBBBAEEEEAQQQQBBBBAEEEEAQQQQBBBBAEEEEAQQQQH//Z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AutoShape 8" descr="data:image/jpeg;base64,/9j/4AAQSkZJRgABAQAAAQABAAD/2wCEAAkGBxQTEhUUExQWFRQXFxgYFxcXFBgdFxcUGBwXGBgXGhgcHCggGh0lHBQXITEhJSkrLi4uHB8zODQsNygtLisBCgoKDg0OFA8PGiwcHBwsLCwsLCwsLCwsLCwsLCwsLCw3LCwsLCwsLCwsLCwsLCw3LCwsLCwsLCwsNywsLCwsN//AABEIAKoBKQMBIgACEQEDEQH/xAAbAAABBQEBAAAAAAAAAAAAAAAAAgMEBQYBB//EAFIQAAIAAwQDCwYJCQUIAwAAAAECAAMRBBIhMQVBUQYTIjJSYXGBkaGxI0JyksHRBxRDU2KTstLwFTNzdIKDlKLhJGOjs8IXJVRkhKTD8RY0RP/EABcBAQEBAQAAAAAAAAAAAAAAAAABAgP/xAAdEQEBAQEBAAIDAAAAAAAAAAAAARExQRIhUWFx/9oADAMBAAIRAxEAPwDw2CCOiAAI6FOyOQpWpke+AGUjMEdIjkW2iNIsCQeENhx8Y9AsW5RZ0lJrCXLDi8ofMqcmoAcDqJzzygPKYI9OnbhkOW9HoYDxoYhzNwGxa+i9fAmA89gjcTfg/capg/Zw8IgTdxcwZN2r/WAy0EX03cpOGVD2iJOjdxM+YQXZJMutN8a8QTsVVUsx6BAZiCNvadwCgcC1r+9kTk70DxEfcFP82dZm/elP81UgMnBEwaLm1IuGowOI7scRziG2sMwZy29U+yAjwQp0IzBHSDCYAggggCCCCAIIIIAggggOQQQQBBBBAEEEEAQQQQBBBBAEEEEByCCCA6BBADHQBATNGzBwkIBDigORVxirA024EawSNhHumkG4QApQS5YA2De0oB1R4NYz5RKcoZ85pHuUxq3DtlST2ypZ9sEpBgIhwLHGEER2cjEYc4hD22Z84/rt74cm0GJwG2IzMu0dogHbLaJsyYksXSzsqistDixArivPHd0dslzJ7rvYMtGZJdGoLoNK0prpX/1Ejc8bsx53zMqZMHp0uJ135i9kUTCChd45Drzq4PsEDzZNKmZOUDWwqo6eGdh1Q06xI0HbTKE0LKnb6bv9oku5eVKvLfO9IwLrgKgVy5xANWuRJnJceeCppnLYZYjFV20iGNzEo8S1Xf8AqKfaMXG6qwJLaTdIvPIR5goo8oS1ahCVU4ZLgNWFIoiIB8bk53ydoLc/k3r10xhifuUtYGIlv6cj7p9kMukCTWXiMy+ixHhDDUSbudnDjWaQ3o3kPgYhvoOnGskwc6Tg3c1IvE0vaFynzOt2YdjVEOLujtI+UBGxpUs992sMVlm0NKyK2lOmWGH8tTEdtESv+Iu+nKde84Rsm3VTPOlyG6Ub2OImztNXZazDZpMyWaBnk2hSEYmgV1F50xwqRQmgBNRAefLoEtxJ9nbm3yh7CI6+5m06kDDaroe6te6Nx+V7G/5yyMDzMj+IWOf7sbNJ0s7QgH2HPhAefTdDWhc5MzqQkdowiJNlMpoylTzgjxj0idZrN8jpB0PJmpNu9F5VFOk1iC2k2RxLM9WJGBlss1DTPVeBH0lEBgYI37WlG4+8P6ckeNBCHstnbjSLOfQcoewNAYOCNvO3PSH4smYmPyc0Ph0MIambmrKQKPapZ11kypo6jvss90BjYIuNJaBZHIlEzUoCGK3DzgoTgRzEjLHUITaNmj5Nj0CvhARIIcm2d14ysvSpHjDcAQQQQBBBBAcjscjuqAIDBCrxpAPWE+UT01+0I9vkcSSdsiz98mXHiVgJ32XXlpn6Qj23R+MmznbZrNX6iVBKkT7Ewod9KhwWUcE8GrKK1Q8k64JVma47M1QrKuqvCDEHCgI4J1QzaJ1TQzmS6CoUigAxNATLIOZyJiXZJ67w674HczENBQkKomYmlAKl+6CGJS4noiFonRi2nSMuU4qlCzgFlqAK4lSDqiysuJPR7ol/BxIvaQnvyEAHSSPZWL4Qx8IgWXZrbvVJYRrPJlBWRBSWVdxVuDnNBprux5NL0vaRkGmehMlP9hCY9A+E2cWs0ugc77aZ87gyFm4Bml4hjQYKtDnHltoCA0fea7JkibKbslCnfEaWU/dHOTF0I9OSw6q38cOaEJutJxMtepiPFTtirF0UuFBn+anOh4rZ777OjWIh2iWa4h/2lqe3X0w0xqW3WIxq6sSafKA5DDNRSgwhaafknljqQ+DxnbVLYS5ZKsBQYmyooyGUwYv0npiLKK413vVxhMB15XfbzQ0xsBpSSfPI6Zb+Kgwo2uVT84o6by/aAjIXV1CUehnH2jHVliuAI6J6e6GmNYJinJ5Z6JifehW8tqBPRj4Rk95bZO9W931ENzVu0xofpyrvhWsXUxprZZCVIIIrzGLOXb1uMZ00znNnaWiiWV3tiglBHpRGUCjqwq1ZdDStYxCWuYMpm3isy08IkStKTsr9fSmj/UYirqAmK0aYbk3j6ck/+OsLsullclHW5ewD8k6iQAODqOHPhGtRF0naNQg0RZqm8erp1ew9myGJtlffSjCjA4j8ZimPRF9ZZHBKKMrtDSoqSBqIoTt9pERRNTzgAMcRhgTXLmOB7RshcqzFgWwCilWOC7c9vRjD2irKZjVJCy1F6ax4qprBOGdMMsq4UJEex6OtFqpMmHe5fmgCg6FXIRrE0xOmouXCx1DDqMIl6aIwq4/aMOW5bPJJW8CcjU3vfSITGS+AI8PdBNXEjSzEcGZWmONCesMCesxybpkjFgh6VH+kCM3NlmWagmnePfCXmmawBOzr1RNVs9zm6GW7ss1Zio2CtKCmj5jgTSUOzEa+eJ2lNJWJKGZLE1CacGUUmr0oxaW/U6dBjPWWzXFoM8ctVMf61h3SknfJBYZ0r+0M+3A9dNUMNXv5N0VOQMC0sMARWUwOP6MtGP3SaAWTw5E0T5OsgMGQ5cJWUGmI4QFK4YYVsNBTL0kDWpI9o7iIs1k3gU5asnW4Kg05iQeqGGvPYIIIyrkd1RyCAIXQUz8YRCjASLABvsuhrw08RHtejT5Czfq1m/yZceJ2DGanpr4iPadFf/Xs36tZ/wDKSCVbo8ovKViMcZuJHyjA1xwF27lDEgo0qa63TwpdCDWld8qBieSsRWtDJW+gZTWjANWgOy9jlSox5tcPLbBvZVQt1mDEg5kAgCpOWJgh7R2Jb0fbFn8GnB+OzdjH+VX90V2heM/o+0RN3GNTR9ubb8Y8KD7UW8IwnwnulywS23q8JG+ATHmKQJpVqi7hiQ2cYkTWGCs6jYukJQXqBFe2Nt8KAf4zKVROotlkLRJCzE4N8cKpzwy6dsYoyG5EwdOjpXvjLZu0ByFrvrZ5iXPHFPnDL3Y+bFTNK18zqDju1RPtVyorvYOODSpktsjTBMM9e2mqsQ57muZ+uBgFzCl1bu9Xtd0zg2XnFuD2QWZyK0LDLKeq+OcPTphMtOExGGBtUthlql0qvX0Q3ZkJvYHL5uW3j7IIcV2PKb97LfuIhNw8lv4ZPfHd7PJbrsy+wwibLUYkIPSWaPAkQBMVRmFHppMX7JMJZxQBSOhJjr9sU7IclzRkGA9GZMX7QMJnPWlSSPpTkfuIwgEVqMTtzaW+Y1A4jKOSUNRgTh8yp7qwq4aZEjmlIdR1g4fjZCZUmpHB1HNH5+ScYoVvJOat9VTwMQ2FPx7xExpAHmr1rNENyVBmCvFBqeFUXBwj3AwCpFoaW+OYwNT1Ed1OqL1XvgEY15u6n4yitt1nAlhmxJp6xxPgx6Yf0NMaQ6OwBBvFATnMVaoObhMkWDb6H0UJpMljds8iky0tWgmT+Nvd7kIBj0HKMzus3Tme5STwJA4IHFLgamGaqRkO3YLrdraPidjk2FT5R13y0HWxJqQT9JgR0Jzx5u7VMat8Zk9LZhSn42ivhCCITBGGkqTafNbEbdY/pHHW6adnOIjw8jVWmsYjo1j29sUaLQ9tLowJ4arTnIzHTWl01qMciMIn2JcRLGTgIB9KtFNBzmnQTnGTsNouOG1ZHoOfv6o2E6WFQjKY6kc8tGGrYzA9S87YaiVV7mzdeYlQRgQRkRiKjsEXpYggjAg1HSMoyug3uzUrsZT1GNTMEJxKxGmZIS0TVAoBMcKPo1N2nNSkQ4ud1kuloJ1MksjqRUP8yMIpow05BBHYDkLrh/SEQs5QEjR9d9l15aaqecI9l0S/9ns36tI/ykEeNaN/PS/0ifaEewaGb+z2f9BJ+wvuglXNqcb3KFQTR6gGtKuxFacxiHLlywJhxDkrd2UxvE6icBiRCVmgkjWMxr2V6Dtjmd6grdpeOoVyB5+aCLLc7i7/AKM+Ih/c09NFWrn33vKD2wzua/OP+jPisJ3Ot/uu0jmmfalwvBhPhbaX+UXVhJqqSwN83+9S6T8nwaY9MY4ImarZj6M6ap7ZjiNx8J5f8pT7pn0pKPkiAOJsOLHDKMe6TDxt/b07Gjd7MYjZl3bAC/THgpakccVskxOXPiKjXFdPU1ybrlKPCJ89CKXhQV+UsioDgdaVP4rqitmXdVzq3z2wRKnDyaYN0/FpYGv5QGrdfshmS6itbvWhPtwh1m8muMvqmTL2vMFro6uaE2aaRWlfrgv/ALgOHe/7r/Gh6XNGplHozJi/aBju+tyn67VLPsjoJOak9cpv9MFJEw14zfxMv2iOWjEA4nHOkt+9cdUdCGvEbo+LJ4giG7SgAFVu45tLZR3MfCCE3MDVesyiNTa1PN3c0MpdqK3Nee+U7vZClK44qDqoZgOR5jzd3PHZb4jhEYnzyKYbbsUAZRkU6jMB74dsgq9TU8GnGBreATP9rupCHfPhk/vD92HtHDhnHUp1cqXsP46YCZpnEykrQM2NeoA1I+kYvNzNh3/SlklHEJSYwphUXpveoSKPSBO/ScMM/wBqu3qX8GNl8GBppSa/Is17+WWPbGkZL4QdIGdb7Q2NBMKDHC7L4AIGqt0nrihlS8RWB2LOScziTWtScSe2LP8AJzy5STml1WcWSViDUglGNAbwKkYVpmMxE6NPoScUS5IVLzAhixAFOmhJz2HLVFVN0Lv1oEoi7MmMaGmFSTUg0FVrzVgss55dABSla7Sa6+jZ07Y2PweWFrRbi4PBlpfx4u+MTcqPW56Vjow8rt1jeTMeVMUq6MVYHUR+M4ZRqGoj0j4abLLaelolggkCVOBFKTAizEPObjlSdssjVHm0c66L/dDo6XKWTNkg3JqBqOa0bMiBZ5+NAkm66C7j5pFftA9ZJ1w+fKaMG2VNK47DwjT1orC+FnfWDd6kYU+0Y1WYkTFu2j95X1h76xqvdGX0sKTQfQ7j/WNRJxUdEIM3uxThSW1GUR1iZMJHYy9sZ6NRuwHk5PpzvCT74y8ZvWnIIIIg6BCmGqOA0yjtMK+32QEjRw8tLz46faEeu6IbyFn/AFeT/lrHkWjD5aV+kT7Qj1jRbeRs/wCgkf5awSrUWQuGel0KSL5alW1qCMSTTIdcCWvgNKWWUGBc53qZVagujHBefzs4TabSKJfmEnhC6acBQSFAoOavPCZFtFGRWBvUvAUJoDhjmBU98EWe5n84/wCjPisM7mWrYrWmz4x/KUMO7nsJrY/Jt4rEXcmai2y9dZ4H7an7gheDGfC2qfH7zb1V5Mthf36tOGMN7wphrjF0lf8ALf8AdRv/AITVffrNMDTAHsdn4k5UF8By1b3GPCHfGPKzKYPP9aXM8GERtBW6KXd7BvD83OZDkdcw4dOrriLNY7WP71W8InzJbkiomE3hi1kTn5yT0RXz0IzC+ow9ggiS5fek/O3a63BSvC4qUwOeNdu2GbNWpoHy1S1JzGfNAVG9jCXnnSbepwszxadGOA54blhamtzLXvnNsgH2Q8lv4dIAp1g9dnX2GG6J/dds32woAarvVNp9owUOU/u686zF7lNISXUZFB6Jmg9+EPKx1Mw/6pITNYkZuf3qzNvmiKhAbA8I5j5YDU2ojn/FYbRzUYnM/KLs5xhDiqaZNxh8ip5Xfza4bVTUYHM/JL+DALZzjj/iIfZD2jjRz0DzQMymzP8AB1w0UOxvqFjllYB8MMMdVLtG186wF3bLdvd0UqGJrjSgw9/ZGk+DfHSU9dbWYqB0iUfZGP0+mCHYSD1gUzz4rRo9xVruaVsz1wnS7p56qUHegMa9SsKmB1ZDwETJVqZQjAkFHBBGBFakEEY1qDDu6axbxa50ugUJMcADk1N09a0MMWNK3gca07caHqqe6JBr9G6Rd3CzgrhTThKK0GFLwxOG0x6f8F8uztKnmz1BM8hr30VWgU8nHDpMeRFDvYK8agDDmAoGHUBXo542vwNaQCLaVOJvoVUZsxBUKOc3PwI6fpgx8MFnoJ9dXxZv2jN0gp7j3CPIo9V+GNnlgrMILT5ktlun5KRLck01Az7XOoNijZHlUc63Go0KK6OtXMyntAEQLJZlmSVvNduu1DUedQ0xP0YttDIBom0trabcHUqtGfn4WeWOU7n1aD/V3Rb4k9T9OHEHmr2MI09lmjCXTC8oL5kkhsQcgtOFdOashLC9wM3pwfZPisaWxTBcW8oYgACvJxwKkENnhUGmWWAvtVmdNhjIN+t6XaXUei6KRTaCJdQdhjPxrd08i7IdizMZloVqsaniPhXZiIyUZquQQR2ICFXoJZoQYkyZ9KilQRTLCANGNWfKr84nRxhHqOj38jZ/1eT9hY85sU5TNl0AHlJZwFMby16qx6DYm8jI/V5P2BAq9mT0CKaoTwy1ScBe4NTWgwpCJFvW64W5Rrt6hqcMRrNIaFKIMFvPNBOA8+lSTzQtZSVnFRkKKa1ycLUHDAgwZWOgX8qfQPiIhbm5t23T0ORcN1EFfGZDmgZvlT6J8RFVaJu96QrqZK+rwv8AQIt4IfwkywbJo923uoE6W2+b6aFWCgC5zS649WuPPDvX/L/91HrO7WWzaPmlSw3m2FzdmiX5OaqlasajjTjhHl5nPypv8bLPsjLSJSXUfmMxkbQMOk5CIzKBlh+8U+AizvPVcZp4a/KpM10wG2K51OxvqlEA4GO9jhHPLf1pr8ylR0++EyGNTi2Wqcq6xrOfR7oVcO9jBqVz3haZnz8z0e6ESVNTg2WqSp2ajlAPGY3Kb+JSBXPKb+ISE72eS38Ovvjolnkt/Dr74B9bx1t2y29uMNWiUQMQ31EunaDChK+j2yD7DDdpkgCt1RjrSavtpBSEQ04rZj5Ec+uvdr6obWXlgM+S3N2wKFx/N6vnfZCFIw4v88VEkyvo/wCG1O2tYZv0cVywB43FpQijY5YeEFVr5n+JHLSQaGtcB55OXSK9UBb6QF+RXWLrU5xgR1VbsrthFmnMFs8xD5WVMqBrIHCFOYXP5ohPayFAGvE68TnXpOPWOqdoeQysJvnA3lqMLwx7OaKjQfCnZQ0yVa5YG92lEatOEZgUAgnULl3DaGwzjFWadQg6x3iPTNH2dbTZpthBAIBnWQnUj14FceKS6HM0LHVHmlusjS2IIK0LAg8ZSpKkNsNQYt/JGmSekxBMSZvbItGGdc8Su3HMbItNxmlzImTZ0y0KJKoL15aMxNbqylzLVBJApkKnCPPhMMcdyc4fJPiuN126B7daWnNgKBJa8mWtaDnJJLHnJimghySlTU5DE+7rjLTXaXXedF2eUc5h3001VN5a/snuiidcbMlNQb12yp+zXrivaaxN4k16ceqNWtgUqjnGZLFGyxFONzgE5aq1yOGus8V+l8Sw2BP5n/pGnsw4C9EZa0GpmHbNlSxzUqSO2sauTkBFnpVRuyb+zSxtnOfVRPvRjY1e7M+TkD6c7wke6MpGb1qOR2OR2IFUiSLt1BdFSDUkttIGAIyAiMsOV4vQfEwE6wqonShdA8pLxBblDUT1R6DZ/wAxZ/1eT9gR53ZD5eV+kT7UegyW8hZv1eV3LT2QKktcbEswOOS6zifOGZxiTKtKJJZFDM7kXmYcVFN5UQVObVJJOwbYrS/RHA8EXOg38r+yfZFduqa5aJMznoejX3VhNntLIaqaHbSvjE8bqLUBhOYDYAvui+IsjJ32z26Q9AXsqzOEBTfZBIAocK3nl9keVfkqdj5Jv4InvCx6ZobS7z7XKFocuHDSCWC8WctzHDEBipx2RRTZjKxVlQMpII3qVgRgRxNtYmNaxc7Rc4UrJNLwzssxRSushcto2c8V72CYPkj6kz2iN88+uayj0yZX3Ik6HsDWmYUly5RuqXfyNn4KDNqMFBpXKoga8+XRkzei+9CgIBN2beqa0B80ZHshuRo+YSfJE0FeJNoMseCKxvrVZygDXJLy24j/ABWWtaYEMpSqsKGoPSKggmOHHzcr+Hk/cgaxh0e/zQ9Sf7o58Qf5oepP90bXfPoSvqJP3I4XHIlfUSfuQw1jk0a5yldku0e6OzrJMUYyyMeTPHiKRrGcciT9RJ+5DTkfNyf4eT9yGGstLlvjg+rznGsc346YaWRMw4MzA1zOAwxwGAyxjVXwPk5P8PJ+5E+wWUvKE3yUpXcy5cxrPZ96MwYFHYC9LqXpeukYwGK3qZWlHrsvPXuEMzLPMqAVfmvdPOI1htDCqlJamtGU2eTgwwIPAzBFIEtRXFVlA0pUWeSCNVQblQdhGI1RcNZa02YSXCk1YAXxqVj5tdZphzV7L+ypfHBxAWtKrUioAAqQPO25dEU2lbPQ125w7oW2kG6DQ0NPx1V5qQiNDo+Y4K3Tdno1+UdV8gX5R+i4A66YcIxM3RWeTbpYtMoBJ6lRPlHWV1HnpgG1jA81VKl3jSuQxYnBQMSTsw1DPADVELSO+Cc06USQwF5TxqAAVanGrSpI1kxv+ooJkihoQQcBTXjX20hsqB3f174vDa0mDhpQ9Few/wDqI5s8utQF9avdWMYuq6zWZpjUQV27ANp2Q9PAAuJiM2bafdsiwl6TaXVZXGOGAy9girmy2XE9cBP0HYr8wGmC5c7+aPbF8k01qtbwNBhjmRSmOJGF07aHZELQtpUqoXgsuPOTne7ad0WljXFpuQBqOd8aUrjwcxsogyoBqJVbabKqTFlqQSZ5cgGt2iCornS8WodYEXyRmbDw7Ux2BvYo9saZDhCFZ3dpM/MLruvM9Zrn/hjMxoN2j+XRdaSkB/avTR3TBGfjN605BBBEClhwHi/jWYbEKrl+NZgJdkby0s/3i/ajaaMtYeRIp5ssIelSR4UjDSm8ovpDxi93Oae3oMDJSaFUG6TmbyqMwRXhQK0l6APGwkpZyMZUn1E90PiXZvm5PqJ7ouMsSXjheNtfsw8yT6ie6Oi12fkyvVX3RcGGE6hBBoQcCDkdREXO6pb0/flHBtCLOFKkBnHlBhsmLMEaIaQs41S/VHuiSmm0KlUIqoLBRrAxYAbaY9R2ww152ZLHzW9Uw9oyyXZt50nUulay76uK6wR0EUOBrjGrG7WVyh6w98H/AM4lcoesIYarNN2q/IlyJUmZQTGmE7yFONQoIRQtaE1phgueMUQsU35qZ9W3ujXNu6l0reHrCGG+EWV84vrCGGs18RnfMzfq390H5On/ADM76p/dGhPwjy+WvrQj/aOnLXtgM+dFz/mJ31L/AHYQ2ibR/wAPP+pmfdi/b4SF1MO+Ef7RRy+4+6KKBtCWk/8A5p/1Ez7sS9FaGeUhJsNpabfBUiXMUMlVLI4uG8uBxFGFcDssT8IY5Z9VvdCD8IX0m9R/dEyG1WWrQ1rmTHmGyzqu7OfIvmxLHVzwgbnLX/w076tvdFm3wh/Sb1G90MzPhEfzVmMepR2sRF+hW2jcpa2FPi031DGd0jubtVm4c2Q8tAeMwoOjE4nmjTWndzbHFFdZQ+iL7dpwHZFM1qLPfcvNmcuYSx6q4DqAiKXv3ACjWAXprbYOYV6zU7Kcr+Px1Q5+UH5J9Uwk6QbYewxUNtKVsSuO0VBONMwc8CcYFsko5qT0zG8IcW1TGyRz0KT4CBWmsKhe1lB7GIMPocFlXJQAObCp2HXEe12dWFMOb8dsOzb4BLAADOrp0craREY2sHzl9daeMPoQLPYpqzBcFSSAMRmcszzxsbRKZJQqLoC62GLnjGpOOOA5gIorNMlBlZ5yYEGikVNMeMcuwxbndHJBqpUHlVJbHOjsSwHMCBzQgqtz9hmKzs8t1JpS8pG0nPpEXYUigy5yaAc5JyEQZu6WXyootMadM0XEqF1nWebmENwRt0NtWdaJjrxCQqnaiAIpocqhQac8V0EEYacjscggOiHBTDHtyhAhatSAWoo4rmCMukQqyTSt4jO7/qQ+yG1zHTCXmE1xNOnCAmnS00Uo0dTTE7lkdQiCBhARSnTEXEttLzvnD2D3Rz8rTvnD2D3RFK4wARUSxpSd84e73R1dKTga76fx1REWo2dg90GPN2f0gJq6Zmg8ao2VYA9hETX0vMZahilAeIzEE5432Y9lIpca1rjHanlGGiwmWya2DTiRiKEDbsrjkYZZ2GTCvoqIi0PKOEFDyjnXr2w0L+Nvt/lX3QfGpm3+Ue6E0+kf6wU5zDQr4zM2nsHujnxp+UYSU5zrhd8c0TVkEyc1OMT1w1vh2ntjsxobilOLaGGAZgDmASBAZ7cpu0w3BBCxOblHtju/Nyj2w3BAdZic45BBAKlzCuIJB5jSEwQQBHaxyCA7WOQQQBBBBAEEEEByCCCAIIIIDogjkEB2CCCAVegrCYIBV6C9CYIBV6C9CYIBV6C9CYIBV+C/CYIDt6OQQQBBBBAEEEEAQQQQBBBBAEEEEAQQQQBBBBAEEEEAQQQQH//Z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14" descr="data:image/jpeg;base64,/9j/4AAQSkZJRgABAQAAAQABAAD/2wCEAAkGBxQTEhUUExQWFRQXFxgYFxcXFBgdFxcUGBwXGBgXGhgcHCggGh0lHBQXITEhJSkrLi4uHB8zODQsNygtLisBCgoKDg0OFA8PGiwcHBwsLCwsLCwsLCwsLCwsLCwsLCw3LCwsLCwsLCwsLCwsLCw3LCwsLCwsLCwsNywsLCwsN//AABEIAKoBKQMBIgACEQEDEQH/xAAbAAABBQEBAAAAAAAAAAAAAAAAAgMEBQYBB//EAFIQAAIAAwQDCwYJCQUIAwAAAAECAAMRBBIhMQVBUQYTIjJSYXGBkaGxI0JyksHRBxRDU2KTstLwFTNzdIKDlKLhJGOjs8IXJVRkhKTD8RY0RP/EABcBAQEBAQAAAAAAAAAAAAAAAAABAgP/xAAdEQEBAQEBAAIDAAAAAAAAAAAAARExQRIhUWFx/9oADAMBAAIRAxEAPwDw2CCOiAAI6FOyOQpWpke+AGUjMEdIjkW2iNIsCQeENhx8Y9AsW5RZ0lJrCXLDi8ofMqcmoAcDqJzzygPKYI9OnbhkOW9HoYDxoYhzNwGxa+i9fAmA89gjcTfg/capg/Zw8IgTdxcwZN2r/WAy0EX03cpOGVD2iJOjdxM+YQXZJMutN8a8QTsVVUsx6BAZiCNvadwCgcC1r+9kTk70DxEfcFP82dZm/elP81UgMnBEwaLm1IuGowOI7scRziG2sMwZy29U+yAjwQp0IzBHSDCYAggggCCCCAIIIIAggggOQQQQBBBBAEEEEAQQQQBBBBAEEEEByCCCA6BBADHQBATNGzBwkIBDigORVxirA024EawSNhHumkG4QApQS5YA2De0oB1R4NYz5RKcoZ85pHuUxq3DtlST2ypZ9sEpBgIhwLHGEER2cjEYc4hD22Z84/rt74cm0GJwG2IzMu0dogHbLaJsyYksXSzsqistDixArivPHd0dslzJ7rvYMtGZJdGoLoNK0prpX/1Ejc8bsx53zMqZMHp0uJ135i9kUTCChd45Drzq4PsEDzZNKmZOUDWwqo6eGdh1Q06xI0HbTKE0LKnb6bv9oku5eVKvLfO9IwLrgKgVy5xANWuRJnJceeCppnLYZYjFV20iGNzEo8S1Xf8AqKfaMXG6qwJLaTdIvPIR5goo8oS1ahCVU4ZLgNWFIoiIB8bk53ydoLc/k3r10xhifuUtYGIlv6cj7p9kMukCTWXiMy+ixHhDDUSbudnDjWaQ3o3kPgYhvoOnGskwc6Tg3c1IvE0vaFynzOt2YdjVEOLujtI+UBGxpUs992sMVlm0NKyK2lOmWGH8tTEdtESv+Iu+nKde84Rsm3VTPOlyG6Ub2OImztNXZazDZpMyWaBnk2hSEYmgV1F50xwqRQmgBNRAefLoEtxJ9nbm3yh7CI6+5m06kDDaroe6te6Nx+V7G/5yyMDzMj+IWOf7sbNJ0s7QgH2HPhAefTdDWhc5MzqQkdowiJNlMpoylTzgjxj0idZrN8jpB0PJmpNu9F5VFOk1iC2k2RxLM9WJGBlss1DTPVeBH0lEBgYI37WlG4+8P6ckeNBCHstnbjSLOfQcoewNAYOCNvO3PSH4smYmPyc0Ph0MIambmrKQKPapZ11kypo6jvss90BjYIuNJaBZHIlEzUoCGK3DzgoTgRzEjLHUITaNmj5Nj0CvhARIIcm2d14ysvSpHjDcAQQQQBBBBAcjscjuqAIDBCrxpAPWE+UT01+0I9vkcSSdsiz98mXHiVgJ32XXlpn6Qj23R+MmznbZrNX6iVBKkT7Ewod9KhwWUcE8GrKK1Q8k64JVma47M1QrKuqvCDEHCgI4J1QzaJ1TQzmS6CoUigAxNATLIOZyJiXZJ67w674HczENBQkKomYmlAKl+6CGJS4noiFonRi2nSMuU4qlCzgFlqAK4lSDqiysuJPR7ol/BxIvaQnvyEAHSSPZWL4Qx8IgWXZrbvVJYRrPJlBWRBSWVdxVuDnNBprux5NL0vaRkGmehMlP9hCY9A+E2cWs0ugc77aZ87gyFm4Bml4hjQYKtDnHltoCA0fea7JkibKbslCnfEaWU/dHOTF0I9OSw6q38cOaEJutJxMtepiPFTtirF0UuFBn+anOh4rZ777OjWIh2iWa4h/2lqe3X0w0xqW3WIxq6sSafKA5DDNRSgwhaafknljqQ+DxnbVLYS5ZKsBQYmyooyGUwYv0npiLKK413vVxhMB15XfbzQ0xsBpSSfPI6Zb+Kgwo2uVT84o6by/aAjIXV1CUehnH2jHVliuAI6J6e6GmNYJinJ5Z6JifehW8tqBPRj4Rk95bZO9W931ENzVu0xofpyrvhWsXUxprZZCVIIIrzGLOXb1uMZ00znNnaWiiWV3tiglBHpRGUCjqwq1ZdDStYxCWuYMpm3isy08IkStKTsr9fSmj/UYirqAmK0aYbk3j6ck/+OsLsullclHW5ewD8k6iQAODqOHPhGtRF0naNQg0RZqm8erp1ew9myGJtlffSjCjA4j8ZimPRF9ZZHBKKMrtDSoqSBqIoTt9pERRNTzgAMcRhgTXLmOB7RshcqzFgWwCilWOC7c9vRjD2irKZjVJCy1F6ax4qprBOGdMMsq4UJEex6OtFqpMmHe5fmgCg6FXIRrE0xOmouXCx1DDqMIl6aIwq4/aMOW5bPJJW8CcjU3vfSITGS+AI8PdBNXEjSzEcGZWmONCesMCesxybpkjFgh6VH+kCM3NlmWagmnePfCXmmawBOzr1RNVs9zm6GW7ss1Zio2CtKCmj5jgTSUOzEa+eJ2lNJWJKGZLE1CacGUUmr0oxaW/U6dBjPWWzXFoM8ctVMf61h3SknfJBYZ0r+0M+3A9dNUMNXv5N0VOQMC0sMARWUwOP6MtGP3SaAWTw5E0T5OsgMGQ5cJWUGmI4QFK4YYVsNBTL0kDWpI9o7iIs1k3gU5asnW4Kg05iQeqGGvPYIIIyrkd1RyCAIXQUz8YRCjASLABvsuhrw08RHtejT5Czfq1m/yZceJ2DGanpr4iPadFf/Xs36tZ/wDKSCVbo8ovKViMcZuJHyjA1xwF27lDEgo0qa63TwpdCDWld8qBieSsRWtDJW+gZTWjANWgOy9jlSox5tcPLbBvZVQt1mDEg5kAgCpOWJgh7R2Jb0fbFn8GnB+OzdjH+VX90V2heM/o+0RN3GNTR9ubb8Y8KD7UW8IwnwnulywS23q8JG+ATHmKQJpVqi7hiQ2cYkTWGCs6jYukJQXqBFe2Nt8KAf4zKVROotlkLRJCzE4N8cKpzwy6dsYoyG5EwdOjpXvjLZu0ByFrvrZ5iXPHFPnDL3Y+bFTNK18zqDju1RPtVyorvYOODSpktsjTBMM9e2mqsQ57muZ+uBgFzCl1bu9Xtd0zg2XnFuD2QWZyK0LDLKeq+OcPTphMtOExGGBtUthlql0qvX0Q3ZkJvYHL5uW3j7IIcV2PKb97LfuIhNw8lv4ZPfHd7PJbrsy+wwibLUYkIPSWaPAkQBMVRmFHppMX7JMJZxQBSOhJjr9sU7IclzRkGA9GZMX7QMJnPWlSSPpTkfuIwgEVqMTtzaW+Y1A4jKOSUNRgTh8yp7qwq4aZEjmlIdR1g4fjZCZUmpHB1HNH5+ScYoVvJOat9VTwMQ2FPx7xExpAHmr1rNENyVBmCvFBqeFUXBwj3AwCpFoaW+OYwNT1Ed1OqL1XvgEY15u6n4yitt1nAlhmxJp6xxPgx6Yf0NMaQ6OwBBvFATnMVaoObhMkWDb6H0UJpMljds8iky0tWgmT+Nvd7kIBj0HKMzus3Tme5STwJA4IHFLgamGaqRkO3YLrdraPidjk2FT5R13y0HWxJqQT9JgR0Jzx5u7VMat8Zk9LZhSn42ivhCCITBGGkqTafNbEbdY/pHHW6adnOIjw8jVWmsYjo1j29sUaLQ9tLowJ4arTnIzHTWl01qMciMIn2JcRLGTgIB9KtFNBzmnQTnGTsNouOG1ZHoOfv6o2E6WFQjKY6kc8tGGrYzA9S87YaiVV7mzdeYlQRgQRkRiKjsEXpYggjAg1HSMoyug3uzUrsZT1GNTMEJxKxGmZIS0TVAoBMcKPo1N2nNSkQ4ud1kuloJ1MksjqRUP8yMIpow05BBHYDkLrh/SEQs5QEjR9d9l15aaqecI9l0S/9ns36tI/ykEeNaN/PS/0ifaEewaGb+z2f9BJ+wvuglXNqcb3KFQTR6gGtKuxFacxiHLlywJhxDkrd2UxvE6icBiRCVmgkjWMxr2V6Dtjmd6grdpeOoVyB5+aCLLc7i7/AKM+Ih/c09NFWrn33vKD2wzua/OP+jPisJ3Ot/uu0jmmfalwvBhPhbaX+UXVhJqqSwN83+9S6T8nwaY9MY4ImarZj6M6ap7ZjiNx8J5f8pT7pn0pKPkiAOJsOLHDKMe6TDxt/b07Gjd7MYjZl3bAC/THgpakccVskxOXPiKjXFdPU1ybrlKPCJ89CKXhQV+UsioDgdaVP4rqitmXdVzq3z2wRKnDyaYN0/FpYGv5QGrdfshmS6itbvWhPtwh1m8muMvqmTL2vMFro6uaE2aaRWlfrgv/ALgOHe/7r/Gh6XNGplHozJi/aBju+tyn67VLPsjoJOak9cpv9MFJEw14zfxMv2iOWjEA4nHOkt+9cdUdCGvEbo+LJ4giG7SgAFVu45tLZR3MfCCE3MDVesyiNTa1PN3c0MpdqK3Nee+U7vZClK44qDqoZgOR5jzd3PHZb4jhEYnzyKYbbsUAZRkU6jMB74dsgq9TU8GnGBreATP9rupCHfPhk/vD92HtHDhnHUp1cqXsP46YCZpnEykrQM2NeoA1I+kYvNzNh3/SlklHEJSYwphUXpveoSKPSBO/ScMM/wBqu3qX8GNl8GBppSa/Is17+WWPbGkZL4QdIGdb7Q2NBMKDHC7L4AIGqt0nrihlS8RWB2LOScziTWtScSe2LP8AJzy5STml1WcWSViDUglGNAbwKkYVpmMxE6NPoScUS5IVLzAhixAFOmhJz2HLVFVN0Lv1oEoi7MmMaGmFSTUg0FVrzVgss55dABSla7Sa6+jZ07Y2PweWFrRbi4PBlpfx4u+MTcqPW56Vjow8rt1jeTMeVMUq6MVYHUR+M4ZRqGoj0j4abLLaelolggkCVOBFKTAizEPObjlSdssjVHm0c66L/dDo6XKWTNkg3JqBqOa0bMiBZ5+NAkm66C7j5pFftA9ZJ1w+fKaMG2VNK47DwjT1orC+FnfWDd6kYU+0Y1WYkTFu2j95X1h76xqvdGX0sKTQfQ7j/WNRJxUdEIM3uxThSW1GUR1iZMJHYy9sZ6NRuwHk5PpzvCT74y8ZvWnIIIIg6BCmGqOA0yjtMK+32QEjRw8tLz46faEeu6IbyFn/AFeT/lrHkWjD5aV+kT7Qj1jRbeRs/wCgkf5awSrUWQuGel0KSL5alW1qCMSTTIdcCWvgNKWWUGBc53qZVagujHBefzs4TabSKJfmEnhC6acBQSFAoOavPCZFtFGRWBvUvAUJoDhjmBU98EWe5n84/wCjPisM7mWrYrWmz4x/KUMO7nsJrY/Jt4rEXcmai2y9dZ4H7an7gheDGfC2qfH7zb1V5Mthf36tOGMN7wphrjF0lf8ALf8AdRv/AITVffrNMDTAHsdn4k5UF8By1b3GPCHfGPKzKYPP9aXM8GERtBW6KXd7BvD83OZDkdcw4dOrriLNY7WP71W8InzJbkiomE3hi1kTn5yT0RXz0IzC+ow9ggiS5fek/O3a63BSvC4qUwOeNdu2GbNWpoHy1S1JzGfNAVG9jCXnnSbepwszxadGOA54blhamtzLXvnNsgH2Q8lv4dIAp1g9dnX2GG6J/dds32woAarvVNp9owUOU/u686zF7lNISXUZFB6Jmg9+EPKx1Mw/6pITNYkZuf3qzNvmiKhAbA8I5j5YDU2ojn/FYbRzUYnM/KLs5xhDiqaZNxh8ip5Xfza4bVTUYHM/JL+DALZzjj/iIfZD2jjRz0DzQMymzP8AB1w0UOxvqFjllYB8MMMdVLtG186wF3bLdvd0UqGJrjSgw9/ZGk+DfHSU9dbWYqB0iUfZGP0+mCHYSD1gUzz4rRo9xVruaVsz1wnS7p56qUHegMa9SsKmB1ZDwETJVqZQjAkFHBBGBFakEEY1qDDu6axbxa50ugUJMcADk1N09a0MMWNK3gca07caHqqe6JBr9G6Rd3CzgrhTThKK0GFLwxOG0x6f8F8uztKnmz1BM8hr30VWgU8nHDpMeRFDvYK8agDDmAoGHUBXo542vwNaQCLaVOJvoVUZsxBUKOc3PwI6fpgx8MFnoJ9dXxZv2jN0gp7j3CPIo9V+GNnlgrMILT5ktlun5KRLck01Az7XOoNijZHlUc63Go0KK6OtXMyntAEQLJZlmSVvNduu1DUedQ0xP0YttDIBom0trabcHUqtGfn4WeWOU7n1aD/V3Rb4k9T9OHEHmr2MI09lmjCXTC8oL5kkhsQcgtOFdOashLC9wM3pwfZPisaWxTBcW8oYgACvJxwKkENnhUGmWWAvtVmdNhjIN+t6XaXUei6KRTaCJdQdhjPxrd08i7IdizMZloVqsaniPhXZiIyUZquQQR2ICFXoJZoQYkyZ9KilQRTLCANGNWfKr84nRxhHqOj38jZ/1eT9hY85sU5TNl0AHlJZwFMby16qx6DYm8jI/V5P2BAq9mT0CKaoTwy1ScBe4NTWgwpCJFvW64W5Rrt6hqcMRrNIaFKIMFvPNBOA8+lSTzQtZSVnFRkKKa1ycLUHDAgwZWOgX8qfQPiIhbm5t23T0ORcN1EFfGZDmgZvlT6J8RFVaJu96QrqZK+rwv8AQIt4IfwkywbJo923uoE6W2+b6aFWCgC5zS649WuPPDvX/L/91HrO7WWzaPmlSw3m2FzdmiX5OaqlasajjTjhHl5nPypv8bLPsjLSJSXUfmMxkbQMOk5CIzKBlh+8U+AizvPVcZp4a/KpM10wG2K51OxvqlEA4GO9jhHPLf1pr8ylR0++EyGNTi2Wqcq6xrOfR7oVcO9jBqVz3haZnz8z0e6ESVNTg2WqSp2ajlAPGY3Kb+JSBXPKb+ISE72eS38Ovvjolnkt/Dr74B9bx1t2y29uMNWiUQMQ31EunaDChK+j2yD7DDdpkgCt1RjrSavtpBSEQ04rZj5Ec+uvdr6obWXlgM+S3N2wKFx/N6vnfZCFIw4v88VEkyvo/wCG1O2tYZv0cVywB43FpQijY5YeEFVr5n+JHLSQaGtcB55OXSK9UBb6QF+RXWLrU5xgR1VbsrthFmnMFs8xD5WVMqBrIHCFOYXP5ohPayFAGvE68TnXpOPWOqdoeQysJvnA3lqMLwx7OaKjQfCnZQ0yVa5YG92lEatOEZgUAgnULl3DaGwzjFWadQg6x3iPTNH2dbTZpthBAIBnWQnUj14FceKS6HM0LHVHmlusjS2IIK0LAg8ZSpKkNsNQYt/JGmSekxBMSZvbItGGdc8Su3HMbItNxmlzImTZ0y0KJKoL15aMxNbqylzLVBJApkKnCPPhMMcdyc4fJPiuN126B7daWnNgKBJa8mWtaDnJJLHnJimghySlTU5DE+7rjLTXaXXedF2eUc5h3001VN5a/snuiidcbMlNQb12yp+zXrivaaxN4k16ceqNWtgUqjnGZLFGyxFONzgE5aq1yOGus8V+l8Sw2BP5n/pGnsw4C9EZa0GpmHbNlSxzUqSO2sauTkBFnpVRuyb+zSxtnOfVRPvRjY1e7M+TkD6c7wke6MpGb1qOR2OR2IFUiSLt1BdFSDUkttIGAIyAiMsOV4vQfEwE6wqonShdA8pLxBblDUT1R6DZ/wAxZ/1eT9gR53ZD5eV+kT7UegyW8hZv1eV3LT2QKktcbEswOOS6zifOGZxiTKtKJJZFDM7kXmYcVFN5UQVObVJJOwbYrS/RHA8EXOg38r+yfZFduqa5aJMznoejX3VhNntLIaqaHbSvjE8bqLUBhOYDYAvui+IsjJ32z26Q9AXsqzOEBTfZBIAocK3nl9keVfkqdj5Jv4InvCx6ZobS7z7XKFocuHDSCWC8WctzHDEBipx2RRTZjKxVlQMpII3qVgRgRxNtYmNaxc7Rc4UrJNLwzssxRSushcto2c8V72CYPkj6kz2iN88+uayj0yZX3Ik6HsDWmYUly5RuqXfyNn4KDNqMFBpXKoga8+XRkzei+9CgIBN2beqa0B80ZHshuRo+YSfJE0FeJNoMseCKxvrVZygDXJLy24j/ABWWtaYEMpSqsKGoPSKggmOHHzcr+Hk/cgaxh0e/zQ9Sf7o58Qf5oepP90bXfPoSvqJP3I4XHIlfUSfuQw1jk0a5yldku0e6OzrJMUYyyMeTPHiKRrGcciT9RJ+5DTkfNyf4eT9yGGstLlvjg+rznGsc346YaWRMw4MzA1zOAwxwGAyxjVXwPk5P8PJ+5E+wWUvKE3yUpXcy5cxrPZ96MwYFHYC9LqXpeukYwGK3qZWlHrsvPXuEMzLPMqAVfmvdPOI1htDCqlJamtGU2eTgwwIPAzBFIEtRXFVlA0pUWeSCNVQblQdhGI1RcNZa02YSXCk1YAXxqVj5tdZphzV7L+ypfHBxAWtKrUioAAqQPO25dEU2lbPQ125w7oW2kG6DQ0NPx1V5qQiNDo+Y4K3Tdno1+UdV8gX5R+i4A66YcIxM3RWeTbpYtMoBJ6lRPlHWV1HnpgG1jA81VKl3jSuQxYnBQMSTsw1DPADVELSO+Cc06USQwF5TxqAAVanGrSpI1kxv+ooJkihoQQcBTXjX20hsqB3f174vDa0mDhpQ9Few/wDqI5s8utQF9avdWMYuq6zWZpjUQV27ANp2Q9PAAuJiM2bafdsiwl6TaXVZXGOGAy9girmy2XE9cBP0HYr8wGmC5c7+aPbF8k01qtbwNBhjmRSmOJGF07aHZELQtpUqoXgsuPOTne7ad0WljXFpuQBqOd8aUrjwcxsogyoBqJVbabKqTFlqQSZ5cgGt2iCornS8WodYEXyRmbDw7Ux2BvYo9saZDhCFZ3dpM/MLruvM9Zrn/hjMxoN2j+XRdaSkB/avTR3TBGfjN605BBBEClhwHi/jWYbEKrl+NZgJdkby0s/3i/ajaaMtYeRIp5ssIelSR4UjDSm8ovpDxi93Oae3oMDJSaFUG6TmbyqMwRXhQK0l6APGwkpZyMZUn1E90PiXZvm5PqJ7ouMsSXjheNtfsw8yT6ie6Oi12fkyvVX3RcGGE6hBBoQcCDkdREXO6pb0/flHBtCLOFKkBnHlBhsmLMEaIaQs41S/VHuiSmm0KlUIqoLBRrAxYAbaY9R2ww152ZLHzW9Uw9oyyXZt50nUulay76uK6wR0EUOBrjGrG7WVyh6w98H/AM4lcoesIYarNN2q/IlyJUmZQTGmE7yFONQoIRQtaE1phgueMUQsU35qZ9W3ujXNu6l0reHrCGG+EWV84vrCGGs18RnfMzfq390H5On/ADM76p/dGhPwjy+WvrQj/aOnLXtgM+dFz/mJ31L/AHYQ2ibR/wAPP+pmfdi/b4SF1MO+Ef7RRy+4+6KKBtCWk/8A5p/1Ez7sS9FaGeUhJsNpabfBUiXMUMlVLI4uG8uBxFGFcDssT8IY5Z9VvdCD8IX0m9R/dEyG1WWrQ1rmTHmGyzqu7OfIvmxLHVzwgbnLX/w076tvdFm3wh/Sb1G90MzPhEfzVmMepR2sRF+hW2jcpa2FPi031DGd0jubtVm4c2Q8tAeMwoOjE4nmjTWndzbHFFdZQ+iL7dpwHZFM1qLPfcvNmcuYSx6q4DqAiKXv3ACjWAXprbYOYV6zU7Kcr+Px1Q5+UH5J9Uwk6QbYewxUNtKVsSuO0VBONMwc8CcYFsko5qT0zG8IcW1TGyRz0KT4CBWmsKhe1lB7GIMPocFlXJQAObCp2HXEe12dWFMOb8dsOzb4BLAADOrp0craREY2sHzl9daeMPoQLPYpqzBcFSSAMRmcszzxsbRKZJQqLoC62GLnjGpOOOA5gIorNMlBlZ5yYEGikVNMeMcuwxbndHJBqpUHlVJbHOjsSwHMCBzQgqtz9hmKzs8t1JpS8pG0nPpEXYUigy5yaAc5JyEQZu6WXyootMadM0XEqF1nWebmENwRt0NtWdaJjrxCQqnaiAIpocqhQac8V0EEYacjscggOiHBTDHtyhAhatSAWoo4rmCMukQqyTSt4jO7/qQ+yG1zHTCXmE1xNOnCAmnS00Uo0dTTE7lkdQiCBhARSnTEXEttLzvnD2D3Rz8rTvnD2D3RFK4wARUSxpSd84e73R1dKTga76fx1REWo2dg90GPN2f0gJq6Zmg8ao2VYA9hETX0vMZahilAeIzEE5432Y9lIpca1rjHanlGGiwmWya2DTiRiKEDbsrjkYZZ2GTCvoqIi0PKOEFDyjnXr2w0L+Nvt/lX3QfGpm3+Ue6E0+kf6wU5zDQr4zM2nsHujnxp+UYSU5zrhd8c0TVkEyc1OMT1w1vh2ntjsxobilOLaGGAZgDmASBAZ7cpu0w3BBCxOblHtju/Nyj2w3BAdZic45BBAKlzCuIJB5jSEwQQBHaxyCA7WOQQQBBBBAEEEEByCCCAIIIIDogjkEB2CCCAVegrCYIBV6C9CYIBV6C9CYIBV6C9CYIBV+C/CYIDt6OQQQBBBBAEEEEAQQQQBBBBAEEEEAQQQQBBBBAEEEEAQQQQH//Z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6" descr="data:image/jpeg;base64,/9j/4AAQSkZJRgABAQAAAQABAAD/2wCEAAkGBhISERUTERMUFRUUGRgWGBcYGBgYHxgYHhkVFxobGBoYHSYfGBsjGhUXIDAsJCcpLSwsGR4xNTEqNSYrLikBCQoKDgwOFw8PGiwcHCQsLCksKSwpKS4sKSwsKSwsKSksLCwsKSksLCwsKTUpLCkpKSksKSksKSksLCwpKSwsLP/AABEIANYA7AMBIgACEQEDEQH/xAAcAAEAAgMBAQEAAAAAAAAAAAAABQYDBAcCAQj/xABDEAACAQIEBAMFBwIFAgUFAQABAhEAAwQSITEFBkFREyJhMnGBkaEHQlJisdHwI8EUM0Ny4VPSFRaCsvEXJHOSogj/xAAYAQEBAQEBAAAAAAAAAAAAAAAAAQIDBP/EACURAQEAAgEEAgEFAQAAAAAAAAABAhEhAxIxYSJRsRMjcaHxBP/aAAwDAQACEQMRAD8A7jSlKBSlKBSlKBSlKBSlKBSlKBSlKBSlKBSlKBSlKBSvhNVbHfaTg7dwoC9yNC1tQVn0JIzfCRQWqlV3Cc/4G5/rBD2dWT6kR9ancPi0uDNbdXHdSGHzFBlpSlApSlApSlApSlApSlApSlApSlApSlApSlApSlApSlApSlArDi8YlpC9xgirqWJgCovmLmyzhB5jmuEeW2u59T+FfU/Ca5lxHiWJx9wm4wypLROW3aXqzE6CPxNr27UWRaOL81LirLt4VxsMGCHK122zHTRiqFYOYaE+h10qv4i1wxGFu9duYa6RJtkrdyDp4mVRkJ7Ez3iqjxbm4WQbfDzmfZsURHoRhlOqDWM58xnTLIJp2HfKSbgLZtSZ1k6zJ3M667695EadkXk1buuFxVi92E5G+WtR2J4BicM2YpctkffUkf8A9oY+tc+wuNI1tvtrlJgjv74ifdPVWq18G+0TF2Dla4zDbK/mGmhGuvyNNrpeeDc0Yy2ga43jKdIYAke9hDfOfjVo4Tzth7xyk+G56NsT+VtAfjBqlYXmbBYtctwHDseqGUJ9U2HyHvr3ieAsgzCHtnZ11U+/t8abTTqVK59wfjt7DwJzp+Bug/Kenu2q68N4tbvrKHUbqdCPeP4KrNmm5SlKIUpSgUpSgUpSgUpSgUpSgUpSgUpSgUpUDzRzhZwS+Y5rhErbB+rH7q+vyBoJ1nABJMAaknoK5/zR9pqLNvCMnY3mIAH+wHf3nTtNcr5r5nvYu5mxGKJVmC+EhyIqE/hDGY0MtJqItXrFp1uWLtsOJBFxTcVgRBkGjWl1x3MWEfwizg3D/nEZAXJ3ykuxJ1gZj0HrVX4xzNcxa5FTwcMreWysmW6Nebe6+nuGwA0zaQweGbUPr1IMCfQRAHpWNcHcElCrAyfaM66d46fp2ENKx5R/Ij9tp9I9Ccvxk7/3/wDn++nceb698z50IYncRqTudYB183bfbTL7CaaEHvEe4+nbrt2APhRWq2HG40/g6/I/I7EEekxLpofMumh7CR6QIBHTQRpl8mfL85jroddIiZmem86TmRvmX+fI942g77RrGVlgy4fGIfZYo3Y9e2unu6agbT/Ts3AecMThXAXzKxgr7SuD3EdR1gfQhaxg+DvfcW7SEueg6RoSfwgbGYiNgRlrqPLXJS4a3JYm6dc/4Dr7AOmknfue5miy4W0t5A6obbES1o6kf7T1HpvUbxDiAw8OpIf7oXcn/t7zp79qz4/jWR7dtC73CFWGYMQZUB2YKCD1jrM6Viu8G8XFXbh1BuNHuDED6UF25e40MVYW5GVtnX8LdfeO1SdQnA8ELZgaSPnU3VYpSlKIUpSgUpSgUpSgUpSgUpSgVqcT4rZw9s3b9xbaLuzGPgO5PQDU1rcwcyYfBWjdxFwIADA+85H3UXdj/DFfm7mbm67xe+z33ZLS6WranRJ/9xiJPX0AAoq7c3//AOhYLW+H2/Txbgk+9U2H/qn1ArkuI41fxV0vfuMxYySSdT/O1afEeHNZMEaHZ+h93b9ax2jFUeMUhzNEwGI6mNTGvwrCBXSOH/ZJjMWodLYsqwl3vNl9dFAJHQ6xUgv2DX0GYYvDlo0BDgT74qbNOY+AqCWnMRoo0j1J6f3r5Yx9xdmPxqx8xcgYzBy2ItZkOvi2j4in1Maj3kVXWw0HVlHvOvyEmm10lsLx3N5bkCe+x/n8NZ2uhWkHK38+nvqCCWxuzH3KP7n+1bOBvZ/6R/8AQT0P4SexoLBbvEgeIs9JG8bHfqVA+IEzL5rFhOQsU5XRUVoJdmACjUlvan8w1nzDXNmZq3wLH2jZuWnts14RlbNAUAmZEebtXY+Tblu/gLfi5W8PyMGAI/pkEE5tPZyHWpWm1wLlm1hUyWwJ0zNoSxjqV0A7AaARWtxTjWptWNX2Lbhfd3P0H6YuKcZN9ymHEBoVnAClgJ0EAQNT6n0Glb/BeDImhKlwAWE6qDsSBrr079KqbeOXeA5biu+rTm13kaz8x9an8TibeHTM+/QDcn0/fpWDG8TXDLrq7DROvvcj2R6f8xSzcxOPxBs4fzXNPEuEeSyvSfX8Kjfc9zLRbOVOYBfxrozecWyVQBiFXMJkgQpMDeCdY2q7VE8tctWcFa8O1JJOa5cbVrj9WY/oNgNBUtSM0pSlVClKUClKUClKUClK83LgUEsQANyaD1XM/tB+2BMJmsYMC5f1BdgcidNP+ofd5fU7VNcy82uP6dpWQNIzspBbvlkab77+6uL86lFx9s3UL2/DtllBykqC4gHptRdKtx7jV/EXGu4i49xiPaYzv0HRR6CAK0MJio7D0Glb3Ezba45tKVttIVWMlR0k+/8AX41YTh8LcUHwkGg2ER8oqrpC2eJ6ZWAZTuDqKneTOH4fx2voCTaXMLba5W/EDuYAIHYme1R+KwOFA0V/g5/vNa+A4ymDuC9YDlhoyuwKuhiVMAEbSD0IFKO2cN4xdZVYLmLKDptBAIC9l7fvrVkupiGtBltAMdwWEx8qqfJ/2g8NuAeHft2WI1s4n+mVP5Lo8pE95Pu2q7f+Z7ESbuGA7/4i3HzrGl2pHMNu/btNcKkFSDHRpZVIYbGQY+NcX574EuGxzpbACnK4WQMuYSRB6TMekV2znP7VOG2TIujFshDJZtexnGoa7d1Bg6gCYIBgkAjgHMHFLuLv3MTdILXWkxoB0CgdAAAB6DrViW7fbjq4lrZQ/iUeX6bViOCYeZdQNQR6a1poxBkGD6H9q3MFirrOFU+ZiBMCf+fjTX0S/aWsvlxYgRnXMfcVzddtRNWbg3M5VvBkiw7BmP5tBmI3KwB+tVy9h815j7kHuXQ/Mj6etTfCeDljt7z2rSuicQ4smGHg4XLcxBAltGW0D1bozdl+J0gNtcmcI8NbuLdiWMg3GkkmJuOSCD0CiOsjppAcP4fqtq0Bmbb9SzdlG5NWSzafiIGDwRa3gbUJexQ3ukGSlnuS2rNtJ0rNoi0XEcUxTphzlUN/Vv7i0OiJ0e5EabDc9q6hwLgNnB2RZsLlUak7szdWdt2Y9zWXhHCLOFsrZsIEtoIAH1J7k9TW5SRm0pSlVClKUClKUClKUClKqvHudFSUw8O+xfdV934j9PfQTXF+N2sOsudTso3P7D1qi8T4tfxZIllUyFVCQROkgjXN69OkVhsYR7xa5caAPM9xzAUd2Y6AVXuN885QbPDZA2bFEQzTpFkH2FO2aMx6Dao3ImOY+OYHCsi30m+igeHhwCyLGguvcaBpsupE1zznHiyYq4L2HtsmVAhW4LdwtDO0ggwujbR031rEmBEz7U7zrJPWdTJM9513Oi7iWk2UZTG3frM9RpO/SZ0zgqqXMQWT2ie4yWwPkBJrHbvkaExOx6H4/wB6luJ8PhpjK3p7J946f2kdAJ0kQTDCCeh2J7jufdB71pljtYK9dJCrtuSQAJrct8rqBmvXJ/Kn/cf2rEllk9kxHRtV+DDVfp8azLiS3kMgxIIhwRMTIg7+lBo8Xe3kyIiqo7DUnuTuTUNw+xnuKInWT7hqamsTwO65hCGJ6Q0n4RWbhHCWtK+YDOdNxoPnpr37UFex1uG0614w97Ke4OhHcVLY3hZY6vaX/dcX9BJrHb4TZX27pf0tqf8A3PAojUv8PMjw/MG2jf3RVq4Dy/4CG9djPEKPU7KO57+grzwh7af5dkL3JMk+8x+lTVxiV8S77K+yo0n0H71GpGLhfCC5k7dT/OtWfCYX/TtgCBmZmMKijd7jfdUfXYVr8L89rMWS2iKHu3G9i0p1E/iY9FGp+tWzlrk84wBryPawIIZbL6XMUw2u4mNl/CmwFS1Wpy7y02PBCF0wJ/zLxBS5jY+6g3t4cHpufXeup4PBpaRbdpQiIAqqogADoBWS3bCgBQABoANAB6V6pIxbspSlVClKUClKUClKTQKjuMcetYZZcyx9lBuf2HrUHzBzwqSmHhm2L7qP9v4j9PfVSweDvYm4TqxOrMToB3ZjsKjUiQ45zhfveRf6SMN1AY+p84gx0BEbTO1fOOX8NYVMRfe+q5YS0xXPeML7CD2RoZYmNTtWLG5cOyZTIX2rpClVc7EKZhR3YbwdqonGuHXhiGfFO1xm18RtZH9gOwGnbrRpl41zFex0K0W7CmUsJMTpBcxLtqNSOogE6HQ8D5dh66eszt1nbzDyruGwpG3uPfftuIJ+BbUznGC7K6tqO/pEmd+gk7gwx8wCglYyk7fv+8zH5pj78Qvxj8es+/WRvrpM6zEjNGZfjXJ/nWY13kkiI80kR5yPIW2T8fjM/wD7TJH5pI/1CPKHgmdD5to79SI116ka9yCRmetccJBBK6jqDt31BjT5CD0BGaRTD9e/xmT8Zkj80kf6hErmVCY+hEz1iCJOpnadZjOfMtZQX/hpU+VihHQ6jT6j3afMgV6wHBMRcxFtLVku+W55VZFnUE6u0CCD176VONcEagEaagfAaA+8CDHRSAGY3vkvku5bdcTckFQxt29pzIU8xjQQew6QAB5lFRwPJvFrbrctYVkddVY38NppGxYjY9qyf/Tzibks1i3LEklsRb1JMn2VP0rqmFxGIGQ3hZAIJuKuf+nufbYAEAQDIknaKhuNcxtdJt2ZCbE9W/Yfr9Kg4zxhThLjWXRPGnNKkOoDayGgZtZG3T5xVjCl2zNJJ3Jqxc6YM/48g9LVv6tdrVQrbHrV2sm29wrhSjVtu3f/AIr3xrG27BXx7fjMxBt4YMVzL0a6y6ov4VGp3OmlaiY9bQF3Elgp9m2vtXP+1fX5dxfPs55dwvinH38ly7ePiKqEMlidQp/Mo09I77cc+tj05vO6jcwuXGPKY5Q5Na+tq/jLK2LNuHsYJZKq3/UvE63Lnadq6MBXxWBEjY19rrHG0pSlVClKUClKUCleL14IpZiAqgkk9ABJJ+FcV58+2W658PAAraBGa995hInIPuj1391Fk27LjscllDcuGFH8AA6muecwc23MRKJKWvw9W/3EfoNPfVQbm7F+AouXjctLdVSrgMfOIQlyQxXNI3kZhuNBL8PvLejLoxBIXvG5U7MB8x1Aqba7dPWEwTOdBtudgB6npW2MO0ZczAdgTHaY2NbVgEkKwGQdJgT+Jup/kVIATqFBExMAE7aAfdG3yqNK86vb13Gx6gjsayWbKOmQqXtfh3e16p1ZPTceo0qyHAiDt69Y99aOI4CZzWtD2/Y9KqKhxTlp7Q8S2Q9s/eHs765vwmd+k+sARJMmDKneD7503zaieuo2JGZehYXGFGIYZW+9po3+5evvGteMfyrh8SPJFpj0OqMfQj2T/wDEHWhtzd8KCfLp02kGRGw3kAbTIWBmBdq+ho9ofUEGR32IgH3hZ8wKpU1xbljEYYnOhK99DM/m2adN9TuQQAtadq0Dv79eh0M67Gcp1nWJkwgoxjXU+u/yO/wBn0DTpbGW3ZZyFUFmYkBQJLHYgA79jPubpbrbwHALl1wllZPbUZY033AAIHcAESGcgdH5W4LhcNAW4j32lS+msaFbY2CjbT6bU2y0+U+Q1skXsQA93dV3W2e/5n9T/YRbcViUtKXuEADr/YdzWHinFLeHTM59y9WPp+9UjF467i3zNoo9lRsB+/rQ8tjinGbmKbKsrbB0Xv6t3P6VD8X4vawYjR7zCQnb8z9l+p6dSN3j7thcI122VDyqpmEySYMDrAk66afCuU4vGEkkks7GSxMkk/z9Kza1I98X4uz3GuOc1xtCfQbAdgJNaty6LAD3RnvN7FrePV/2+fY/cVbOGjTPiWEhN/CH4mHRvft7/ZwcM4Neu3vDVWe+51nQjvM+yB1Jp7rXqHDsO+IxKeN4jvcYA5AGZR+RSQDHyAFfoHlPk2zh7YS1GQas27O3dzvP6dKi+SOREwqwPPeYee4R0/Cs7L+vXoBfsLhQggfE968WWE/6cpLPhP7de79KceayqoAgbCvtKV73kKUpQKUpQKUpQfCJrhV37OLf+N/wWHuzdAuXrrn2LVrMBbUD2meGWenm9Jru1cj+07grLjGu2ne2160ASjMuYeyykqRp5V+lZreCg47WzctBgc4KBhqCysGRgR0kD4Mfhk4fx5rNxjcXNafxHa20x5XS+WQjVXCXrwDLHsjsaw4LhN9yLKIS0iCNgNiSdgNt6snL2CtYoPhrrK2QOpQQrWmIa25UbzBInUd+1SV0yiycD42l1TqbgUsGBjxbWVijZ1XS6oYe0usESKslmwpUMhDKdiNfl2rlXMPLOIwWa5ZZmXNeuLcScwY2rV2Xj2P62FB7HNFT/A+d18SHK2XbM+f/AE3Xw7V8C4o9lvDunzCP8tjVYdASyT6Dt399ZwgECsPD+IrcIRx4dyJykyG9UbZh9fSpAWoNEaeJ4Wl0Q669OhHuNQeL4Zew8sPOnUjcD8w/v+lWtfr+n/NZrfY/zrrVTarcP4zplzCD91tR8jtXp+WMNiSSto2mH37ZGWdeh669IInepbE8r2XcNBXXzBdA37fCpe1ZCgBQABoAOlDaI4bwgWLfhi3IIhmUiW6agxA10AJio3i2Ow2DtIqIvkjJaVAkFdVLmJAGh0ifdNe+ZucVszasENc2LbhP3b9PpVVwOEe62ZiTJkk9ffRYyW1u4q54lwkz+nYDoKsWGwS2lBI9w6n9h/PWvGHwKWQG1EdJ0PvG1UbnL7T1w90pbi65jMM0BInSRPmJMnTt6Vm1ZFq4virVwFby27izBDAMFIiAFYRs2/6VznieFRb5Xh9gG8AMzLPh2AxgPck5EPaYjeq7xDnS/ifJbBTUmZmJ1JHrJqw8kPjMpwuDAXM3iXL5BJQkAZiZjNpppM/Gp4m8mvPEZeE4Y23OHwP9fG3JN/FGQLU6MAWUFYGnfWNwAvTeUOTreGTKnmdtbt0jVj/YTsPiZOtZOU+ULeHTJaBjd3O7nuT/AG6fOrhatBRArz/Lr36x/Lds6c9vliwEECslKV65JJqPPbspSlVClKUClKUClKUCq3zvh18EXcgNy3Ko2+TOMpIB0J6ajSaslfCKVZdVFcB4Jas4dUVIzKC8jVjGuaf06VVePfZ8i4lcXYBVlYMxXUsBoQ4PtSJGYeaDBkV0CvF6yrqVYSrAqQeoIgj5VNL3cuZcU5j8F2sInjXQuZlB8tpDAzX2AOUakxvA9RUPxnkNWZLuHyr5klAfJ4fhNZbJppKFdD5Tk6TU3zHhf/CrxuWsMxwd4A3XTzPbugkZyTMggjRtJnYnX3h1DKL+CdHRt1mEY7mOtm56HQ/Wud3HWarn/L3MOIw/9HEIzJOHm28hlL22tEoTqh8a2vpqx6g11LgXNubD278Pes3ACGAm5bGxDoP8zKQQcstps29QXFMBZxSHy5LqZM05VuWwjrcGraFAVzayu8GqlhOAYsrawmHLOoa4yKrDKn9RzndgYJU6a6AjQFttdydrueHuJdVbltgysJVlMgj0IrYVKofAvFw+VDdJvgTcDiBd7tp7R/OPN+KdqnMRz5hbQi+bltjsuRmzd8hUEN9D3AqysWWLGTG9UbmfnUtNnCnTZrg6+idh6/LvUZzrzbfa2jGzesYV/wDUZYBMwBdgzbB6SMp7npg4JwsNDHWdqqSPvC+DltWqyIq2l1+VejltIWaFAEknQAdzXJueefxiM9mxcKJsW2Nz0n7q/U/Ss2txm59+06c1nCtrs1wdO4T9/l3rmqWgwJYlmPQTp6k9TtAE9ZjSfQ4e+UMyNlbZiND7j/err9nvJb4i6HdFOHWQ+afNPRCpHmG87DrOxlyxxm6slyumLkvk+5imyqMqCM7xovoPxN6fOu6cu8uW7NsW7S5UG53LHqSep/m1ZOAcvraRUQKLS7QIJ75uhPc9ewqxKoAgaCvPMcutd5cY/lvLKYTU8vlu2FEDavVKV65NPMUpSqFKUoFKUoFKUoFKUoFKUoFKUoPLoCCCAQdCDrI7GqDxX7P3w11sTws5MwPiYY+w+hjKDpvGh9YjaugUou3IOOcNxGNbDEWRaU+3M+WGYOrMRmgZWIXaYOpGYeeIY+9lQ4Bznwphr5IUXpiUQbMuY6BjHqZDHq3EeF2r6hLyB1BzAHodRI+BI+NUbnzlq+tpv8Clu3bFsl3JP9MLOYokHXLrOux0mufbrl0mUvDFwXnTDY//AO3xqCxiAesqC46q2jW3+IPr0qYuYW/hmGebijVboAzL/wDkUe0PVRPdd2rnGK5TsrZQWrnisRmF2Y8TubbbD1VvjlPmqwcu8y4o2XwquMy24BZSXRgAIAM5SdxMjTylhrTcq6s/hcrfOOHctZco7+VSsrlbPMKSfKCR0J6juJ0hwLDYBLjofCsls2Qk5bcgaIDqAWk5R1aABVMuOvC7KBcuIxV53FmwjZmaW1N1xqCrBpPeROhInMRh8Td4b4WJ8M3hDnwwQAQS2UDUkwSNOuwirKmvpSuf+YbmLQojeFZnWTBKjq0bnsJgab1T7fIWMax/ihYuNZJ8pgyR0YrvFdM5G+zxsYUxeNGWxo9qz/1Ooe5H3eoFdhW2AIAAAER0jtHarzfCWyOc/Z7y/fGEGFxwW9aOotsB/RUiYDDWZPw6GrhgOXEtAIseGohRABA6DTT6fvUrasKohQB10r3XDHoWz92913v1PX+tZdXn4cR8AjavtKV6XEpSlApSlApSlApSlApSlApSlApSlApSlApSlArzcthgQQCCIIPUHcV6pQcl5i+zm/gs1zhwN7DsZfCtJK+ts7mBtHnH5qr2APjw9jxCyEjKNL9qIzACP6qCRIiPxKN673VX5j5BsYlxeT+lfDB86/eIj2wIzSBE7x3GlZuO28c9Ob/+Y0W8Jt2hdt/52ICZPKx1UiJDlvagkA6CSxC3PhvFUvLKyPQiCPeOlaPGPs6jE57Vo3BllQYCK0mdJksPKRPwgiR64TwsWVKnNmOjE6H/AIisTcdOL4WPh3FPBGULKT7KgSCTrA0nUkn4+6rNVb5fwi3LAtOoVrPlDLAzroQ8dCZ1n7waNIqyV0jlkUpSqyUpSgUpSgUpSgUpSgUpSgUpSgUpSgUpSgUpSgUpSgUpSgUpSgVpY/hSXdTo34h/fuK3aUFdfhF215lOo6ruPXUa1OYJybaFjJKiTtJgSYG1ZqVFt2UpSqhSlKBSlKBSlKBSlKBSlKBSlKBSlKBSlKBSlKBSlKBSlKBSlKBSlKBSlKBSlKBSlKBSlKBSlKBSlKBSlKBSlKBSlKD/2Q=="/>
          <p:cNvSpPr>
            <a:spLocks noChangeAspect="1" noChangeArrowheads="1"/>
          </p:cNvSpPr>
          <p:nvPr/>
        </p:nvSpPr>
        <p:spPr bwMode="auto">
          <a:xfrm>
            <a:off x="9302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6162" name="Picture 18" descr="http://www7.pcmag.com/media/images/288721-nvidia-geforce-gtx-6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11939"/>
            <a:ext cx="4536504" cy="411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http://www.nvidia.com/content/tesla/images/tesla-k40-3qt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935" y="1839340"/>
            <a:ext cx="5067910" cy="374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76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6176</TotalTime>
  <Words>1185</Words>
  <Application>Microsoft Office PowerPoint</Application>
  <PresentationFormat>화면 슬라이드 쇼(4:3)</PresentationFormat>
  <Paragraphs>301</Paragraphs>
  <Slides>48</Slides>
  <Notes>7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2" baseType="lpstr">
      <vt:lpstr>Office 테마</vt:lpstr>
      <vt:lpstr>수식</vt:lpstr>
      <vt:lpstr>Equation</vt:lpstr>
      <vt:lpstr>Microsoft Equation 3.0</vt:lpstr>
      <vt:lpstr>Introduction to CUDA</vt:lpstr>
      <vt:lpstr>Contents</vt:lpstr>
      <vt:lpstr>Serial Programming</vt:lpstr>
      <vt:lpstr>Parallel Programming</vt:lpstr>
      <vt:lpstr>Hybrid Programming</vt:lpstr>
      <vt:lpstr>CUDA vs. open CL</vt:lpstr>
      <vt:lpstr>Astronomy Applications of GPU</vt:lpstr>
      <vt:lpstr>PowerPoint 프레젠테이션</vt:lpstr>
      <vt:lpstr>“Kepler” GPU cards</vt:lpstr>
      <vt:lpstr>Tesla Roadmap</vt:lpstr>
      <vt:lpstr>Specifications of  Kepler Tesla Boards</vt:lpstr>
      <vt:lpstr>Performance and Bandwidth</vt:lpstr>
      <vt:lpstr>Processing flow</vt:lpstr>
      <vt:lpstr>PowerPoint 프레젠테이션</vt:lpstr>
      <vt:lpstr>Device Memory Space</vt:lpstr>
      <vt:lpstr>Access to a KIAS GPU cluster</vt:lpstr>
      <vt:lpstr>Exercise 1: Hello world</vt:lpstr>
      <vt:lpstr>Exercise 1: Hello world</vt:lpstr>
      <vt:lpstr>Compile and Run</vt:lpstr>
      <vt:lpstr>C Language Extensions</vt:lpstr>
      <vt:lpstr>Grid, Block, Thread </vt:lpstr>
      <vt:lpstr>Cuda version, DeviceQuery</vt:lpstr>
      <vt:lpstr>C Language Extensions</vt:lpstr>
      <vt:lpstr>C Language Extensions</vt:lpstr>
      <vt:lpstr>Ex2: Execution Configuration</vt:lpstr>
      <vt:lpstr>Exercise 3: Vector sum</vt:lpstr>
      <vt:lpstr>Exercise 3: Vector sum</vt:lpstr>
      <vt:lpstr>PowerPoint 프레젠테이션</vt:lpstr>
      <vt:lpstr>PowerPoint 프레젠테이션</vt:lpstr>
      <vt:lpstr>Exercise 3: Vector sum</vt:lpstr>
      <vt:lpstr>Exercise 4: Dot Product</vt:lpstr>
      <vt:lpstr>PowerPoint 프레젠테이션</vt:lpstr>
      <vt:lpstr>PowerPoint 프레젠테이션</vt:lpstr>
      <vt:lpstr>Exercise 4: Dot-Product</vt:lpstr>
      <vt:lpstr>Reduction</vt:lpstr>
      <vt:lpstr>cuBLAS</vt:lpstr>
      <vt:lpstr>Exercise 5: Matrix-Matrix Multiplication</vt:lpstr>
      <vt:lpstr>Global vs. Shared</vt:lpstr>
      <vt:lpstr>AI (Arithmetic Intensity)</vt:lpstr>
      <vt:lpstr>Heat equation</vt:lpstr>
      <vt:lpstr>Exercise 6: heat equation</vt:lpstr>
      <vt:lpstr>Correlation Theorem</vt:lpstr>
      <vt:lpstr>AI for software correlation</vt:lpstr>
      <vt:lpstr>Performance of Tesla C1060  for software correlation</vt:lpstr>
      <vt:lpstr>Compute Capability</vt:lpstr>
      <vt:lpstr>Compute Capability</vt:lpstr>
      <vt:lpstr>Cuda Books</vt:lpstr>
      <vt:lpstr>Useful information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CUDA Programming Basics</dc:title>
  <dc:creator>jskim</dc:creator>
  <cp:lastModifiedBy>Jongsoo Kim</cp:lastModifiedBy>
  <cp:revision>114</cp:revision>
  <dcterms:created xsi:type="dcterms:W3CDTF">2010-12-16T01:37:38Z</dcterms:created>
  <dcterms:modified xsi:type="dcterms:W3CDTF">2014-06-22T22:44:17Z</dcterms:modified>
</cp:coreProperties>
</file>