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2" r:id="rId4"/>
    <p:sldId id="273" r:id="rId5"/>
    <p:sldId id="279" r:id="rId6"/>
    <p:sldId id="282" r:id="rId7"/>
    <p:sldId id="280" r:id="rId8"/>
    <p:sldId id="274" r:id="rId9"/>
    <p:sldId id="284" r:id="rId10"/>
    <p:sldId id="283" r:id="rId11"/>
    <p:sldId id="286" r:id="rId12"/>
    <p:sldId id="276" r:id="rId13"/>
    <p:sldId id="287" r:id="rId14"/>
    <p:sldId id="288" r:id="rId15"/>
    <p:sldId id="297" r:id="rId16"/>
    <p:sldId id="291" r:id="rId17"/>
    <p:sldId id="292" r:id="rId18"/>
    <p:sldId id="299" r:id="rId19"/>
    <p:sldId id="301" r:id="rId20"/>
  </p:sldIdLst>
  <p:sldSz cx="9144000" cy="6858000" type="screen4x3"/>
  <p:notesSz cx="6797675" cy="9928225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94610" autoAdjust="0"/>
  </p:normalViewPr>
  <p:slideViewPr>
    <p:cSldViewPr showGuides="1">
      <p:cViewPr>
        <p:scale>
          <a:sx n="80" d="100"/>
          <a:sy n="80" d="100"/>
        </p:scale>
        <p:origin x="-2814" y="-9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552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3975199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5467672"/>
            <a:ext cx="6400800" cy="84164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28FC-E37C-43E7-9D3D-B27E863881D8}" type="datetimeFigureOut">
              <a:rPr lang="ko-KR" altLang="en-US" smtClean="0"/>
              <a:pPr/>
              <a:t>2011-06-28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26E60-54A9-4D1D-9743-58B4A326F1C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http://t3.gstatic.com/images?q=tbn:ANd9GcR50YqakfuZfFasokOdTS7lW_prrAT86KmcsJxCaf4bSs3AjXtWXw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67245" y="1824305"/>
            <a:ext cx="2530341" cy="1964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16107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28FC-E37C-43E7-9D3D-B27E863881D8}" type="datetimeFigureOut">
              <a:rPr lang="ko-KR" altLang="en-US" smtClean="0"/>
              <a:pPr/>
              <a:t>2011-06-28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26E60-54A9-4D1D-9743-58B4A326F1C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2" descr="http://t3.gstatic.com/images?q=tbn:ANd9GcR50YqakfuZfFasokOdTS7lW_prrAT86KmcsJxCaf4bSs3AjXtWXw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4401" y="0"/>
            <a:ext cx="759599" cy="58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67560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28FC-E37C-43E7-9D3D-B27E863881D8}" type="datetimeFigureOut">
              <a:rPr lang="ko-KR" altLang="en-US" smtClean="0"/>
              <a:pPr/>
              <a:t>2011-06-28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26E60-54A9-4D1D-9743-58B4A326F1C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6" name="Picture 2" descr="http://t3.gstatic.com/images?q=tbn:ANd9GcR50YqakfuZfFasokOdTS7lW_prrAT86KmcsJxCaf4bSs3AjXtWXw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4401" y="0"/>
            <a:ext cx="759599" cy="58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10100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028FC-E37C-43E7-9D3D-B27E863881D8}" type="datetimeFigureOut">
              <a:rPr lang="ko-KR" altLang="en-US" smtClean="0"/>
              <a:pPr/>
              <a:t>2011-06-28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F26E60-54A9-4D1D-9743-58B4A326F1C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5" name="Picture 2" descr="http://t3.gstatic.com/images?q=tbn:ANd9GcR50YqakfuZfFasokOdTS7lW_prrAT86KmcsJxCaf4bSs3AjXtWXw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4401" y="0"/>
            <a:ext cx="759599" cy="58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1282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130622"/>
            <a:ext cx="822960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764704"/>
            <a:ext cx="8229600" cy="5616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028FC-E37C-43E7-9D3D-B27E863881D8}" type="datetimeFigureOut">
              <a:rPr lang="ko-KR" altLang="en-US" smtClean="0"/>
              <a:pPr/>
              <a:t>2011-06-28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26E60-54A9-4D1D-9743-58B4A326F1C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1679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xStyles>
    <p:titleStyle>
      <a:lvl1pPr algn="l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hryu@nvidia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upload.wikimedia.org/wikipedia/commons/b/bf/Conjugate_gradient_illustration.sv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rusoft.com/GSS.htm" TargetMode="External"/><Relationship Id="rId3" Type="http://schemas.openxmlformats.org/officeDocument/2006/relationships/hyperlink" Target="http://www.acceleware.com/matrix-solvers" TargetMode="External"/><Relationship Id="rId7" Type="http://schemas.openxmlformats.org/officeDocument/2006/relationships/hyperlink" Target="http://alice.loria.fr/index.php/software/4-library/23-opennl.html" TargetMode="External"/><Relationship Id="rId2" Type="http://schemas.openxmlformats.org/officeDocument/2006/relationships/hyperlink" Target="http://www.accelereyes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ryu@nvidia.com" TargetMode="External"/><Relationship Id="rId5" Type="http://schemas.openxmlformats.org/officeDocument/2006/relationships/hyperlink" Target="http://icl.cs.utk.edu/magma/" TargetMode="External"/><Relationship Id="rId4" Type="http://schemas.openxmlformats.org/officeDocument/2006/relationships/hyperlink" Target="http://www.culatools.com/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KIAS CAC Summer School</a:t>
            </a:r>
            <a:br>
              <a:rPr lang="en-US" altLang="ko-KR" dirty="0" smtClean="0"/>
            </a:br>
            <a:r>
              <a:rPr lang="en-US" altLang="ko-KR" dirty="0" err="1" smtClean="0"/>
              <a:t>cuBLAS</a:t>
            </a:r>
            <a:r>
              <a:rPr lang="en-US" altLang="ko-KR" dirty="0" smtClean="0"/>
              <a:t> Tutorial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dirty="0" smtClean="0"/>
              <a:t>Hyungon Ryu </a:t>
            </a:r>
            <a:r>
              <a:rPr lang="ko-KR" altLang="en-US" dirty="0" smtClean="0"/>
              <a:t>류현곤</a:t>
            </a:r>
            <a:r>
              <a:rPr lang="en-US" altLang="ko-KR" dirty="0" smtClean="0"/>
              <a:t> </a:t>
            </a:r>
            <a:r>
              <a:rPr lang="en-US" altLang="ko-KR" dirty="0" smtClean="0">
                <a:hlinkClick r:id="rId2"/>
              </a:rPr>
              <a:t>hryu@nvidia.com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0176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CPU version DGEMM routine</a:t>
            </a:r>
            <a:endParaRPr lang="ko-KR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395536" y="1330890"/>
            <a:ext cx="8352928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b="1" dirty="0"/>
              <a:t>static void </a:t>
            </a:r>
            <a:r>
              <a:rPr lang="en-US" altLang="ko-KR" sz="1600" b="1" dirty="0" err="1" smtClean="0"/>
              <a:t>simple_dgemm</a:t>
            </a:r>
            <a:r>
              <a:rPr lang="en-US" altLang="ko-KR" sz="1600" b="1" dirty="0" smtClean="0"/>
              <a:t>(</a:t>
            </a:r>
            <a:r>
              <a:rPr lang="en-US" altLang="ko-KR" sz="1600" b="1" dirty="0" err="1" smtClean="0"/>
              <a:t>int</a:t>
            </a:r>
            <a:r>
              <a:rPr lang="en-US" altLang="ko-KR" sz="1600" b="1" dirty="0" smtClean="0"/>
              <a:t> </a:t>
            </a:r>
            <a:r>
              <a:rPr lang="en-US" altLang="ko-KR" sz="1600" b="1" dirty="0"/>
              <a:t>n, </a:t>
            </a:r>
            <a:r>
              <a:rPr lang="en-US" altLang="ko-KR" sz="1600" b="1" dirty="0" smtClean="0"/>
              <a:t>double </a:t>
            </a:r>
            <a:r>
              <a:rPr lang="en-US" altLang="ko-KR" sz="1600" b="1" dirty="0"/>
              <a:t>alpha, </a:t>
            </a:r>
            <a:r>
              <a:rPr lang="en-US" altLang="ko-KR" sz="1600" b="1" dirty="0" err="1"/>
              <a:t>const</a:t>
            </a:r>
            <a:r>
              <a:rPr lang="en-US" altLang="ko-KR" sz="1600" b="1" dirty="0"/>
              <a:t> </a:t>
            </a:r>
            <a:r>
              <a:rPr lang="en-US" altLang="ko-KR" sz="1600" b="1" dirty="0" smtClean="0"/>
              <a:t>double </a:t>
            </a:r>
            <a:r>
              <a:rPr lang="en-US" altLang="ko-KR" sz="1600" b="1" dirty="0"/>
              <a:t>*A, </a:t>
            </a:r>
            <a:r>
              <a:rPr lang="en-US" altLang="ko-KR" sz="1600" b="1" dirty="0" err="1"/>
              <a:t>const</a:t>
            </a:r>
            <a:r>
              <a:rPr lang="en-US" altLang="ko-KR" sz="1600" b="1" dirty="0"/>
              <a:t> </a:t>
            </a:r>
            <a:r>
              <a:rPr lang="en-US" altLang="ko-KR" sz="1600" b="1" dirty="0" smtClean="0"/>
              <a:t>double </a:t>
            </a:r>
            <a:r>
              <a:rPr lang="en-US" altLang="ko-KR" sz="1600" b="1" dirty="0"/>
              <a:t>*B,</a:t>
            </a:r>
          </a:p>
          <a:p>
            <a:r>
              <a:rPr lang="en-US" altLang="ko-KR" sz="1600" b="1" dirty="0"/>
              <a:t>                         </a:t>
            </a:r>
            <a:r>
              <a:rPr lang="en-US" altLang="ko-KR" sz="1600" b="1" dirty="0" smtClean="0"/>
              <a:t>double </a:t>
            </a:r>
            <a:r>
              <a:rPr lang="en-US" altLang="ko-KR" sz="1600" b="1" dirty="0"/>
              <a:t>beta, </a:t>
            </a:r>
            <a:r>
              <a:rPr lang="en-US" altLang="ko-KR" sz="1600" b="1" dirty="0" smtClean="0"/>
              <a:t>double </a:t>
            </a:r>
            <a:r>
              <a:rPr lang="en-US" altLang="ko-KR" sz="1600" b="1" dirty="0"/>
              <a:t>*C)</a:t>
            </a:r>
          </a:p>
          <a:p>
            <a:r>
              <a:rPr lang="en-US" altLang="ko-KR" sz="1600" b="1" dirty="0"/>
              <a:t>{</a:t>
            </a:r>
          </a:p>
          <a:p>
            <a:r>
              <a:rPr lang="en-US" altLang="ko-KR" sz="1600" b="1" dirty="0"/>
              <a:t>    </a:t>
            </a:r>
            <a:r>
              <a:rPr lang="en-US" altLang="ko-KR" sz="1600" b="1" dirty="0" err="1"/>
              <a:t>int</a:t>
            </a:r>
            <a:r>
              <a:rPr lang="en-US" altLang="ko-KR" sz="1600" b="1" dirty="0"/>
              <a:t> i, j, k;</a:t>
            </a:r>
          </a:p>
          <a:p>
            <a:r>
              <a:rPr lang="nn-NO" altLang="ko-KR" sz="1600" b="1" dirty="0"/>
              <a:t>    for (i = 0; i &lt; n; ++i) {</a:t>
            </a:r>
          </a:p>
          <a:p>
            <a:r>
              <a:rPr lang="en-US" altLang="ko-KR" sz="1600" b="1" dirty="0"/>
              <a:t>        for (j = 0; j &lt; n; ++j) {</a:t>
            </a:r>
          </a:p>
          <a:p>
            <a:r>
              <a:rPr lang="en-US" altLang="ko-KR" sz="1600" b="1" dirty="0"/>
              <a:t>            </a:t>
            </a:r>
            <a:r>
              <a:rPr lang="en-US" altLang="ko-KR" sz="1600" b="1" dirty="0" smtClean="0"/>
              <a:t>double </a:t>
            </a:r>
            <a:r>
              <a:rPr lang="en-US" altLang="ko-KR" sz="1600" b="1" dirty="0"/>
              <a:t>prod = 0;</a:t>
            </a:r>
          </a:p>
          <a:p>
            <a:r>
              <a:rPr lang="nn-NO" altLang="ko-KR" sz="1600" b="1" dirty="0"/>
              <a:t>            for (k = 0; k &lt; n; ++k) {</a:t>
            </a:r>
          </a:p>
          <a:p>
            <a:r>
              <a:rPr lang="pt-BR" altLang="ko-KR" sz="1600" b="1" dirty="0"/>
              <a:t>                prod += A[k * n + i] * B[j * n + k];</a:t>
            </a:r>
          </a:p>
          <a:p>
            <a:r>
              <a:rPr lang="ko-KR" altLang="en-US" sz="1600" b="1" dirty="0"/>
              <a:t>            </a:t>
            </a:r>
            <a:r>
              <a:rPr lang="en-US" altLang="ko-KR" sz="1600" b="1" dirty="0"/>
              <a:t>}</a:t>
            </a:r>
          </a:p>
          <a:p>
            <a:r>
              <a:rPr lang="pt-BR" altLang="ko-KR" sz="1600" b="1" dirty="0"/>
              <a:t>            C[j * n + i] = alpha * prod + beta * C[j * n + i];</a:t>
            </a:r>
          </a:p>
          <a:p>
            <a:r>
              <a:rPr lang="ko-KR" altLang="en-US" sz="1600" b="1" dirty="0"/>
              <a:t>        </a:t>
            </a:r>
            <a:r>
              <a:rPr lang="en-US" altLang="ko-KR" sz="1600" b="1" dirty="0"/>
              <a:t>}</a:t>
            </a:r>
          </a:p>
          <a:p>
            <a:r>
              <a:rPr lang="ko-KR" altLang="en-US" sz="1600" b="1" dirty="0"/>
              <a:t>    </a:t>
            </a:r>
            <a:r>
              <a:rPr lang="en-US" altLang="ko-KR" sz="1600" b="1" dirty="0"/>
              <a:t>}</a:t>
            </a:r>
          </a:p>
          <a:p>
            <a:r>
              <a:rPr lang="en-US" altLang="ko-KR" sz="1600" b="1" dirty="0"/>
              <a:t>}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xmlns="" val="381940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sgemm</a:t>
            </a:r>
            <a:r>
              <a:rPr lang="en-US" altLang="ko-KR" dirty="0" smtClean="0"/>
              <a:t> in </a:t>
            </a:r>
            <a:r>
              <a:rPr lang="en-US" altLang="ko-KR" dirty="0" err="1" smtClean="0"/>
              <a:t>cuBLAS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908720"/>
            <a:ext cx="5153025" cy="587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88296" y="659835"/>
            <a:ext cx="4648200" cy="612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6197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Main code in </a:t>
            </a:r>
            <a:r>
              <a:rPr lang="en-US" altLang="ko-KR" dirty="0" err="1" smtClean="0"/>
              <a:t>cuBLAS</a:t>
            </a:r>
            <a:endParaRPr lang="ko-KR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251520" y="984785"/>
            <a:ext cx="8352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smtClean="0"/>
              <a:t>    </a:t>
            </a:r>
            <a:r>
              <a:rPr lang="en-US" altLang="ko-KR" sz="2000" dirty="0" err="1" smtClean="0"/>
              <a:t>h_A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= (</a:t>
            </a:r>
            <a:r>
              <a:rPr lang="en-US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float</a:t>
            </a:r>
            <a:r>
              <a:rPr lang="en-US" altLang="ko-KR" sz="2000" dirty="0" smtClean="0"/>
              <a:t>*) </a:t>
            </a:r>
            <a:r>
              <a:rPr lang="en-US" altLang="ko-KR" sz="2000" dirty="0" err="1" smtClean="0"/>
              <a:t>malloc</a:t>
            </a:r>
            <a:r>
              <a:rPr lang="en-US" altLang="ko-KR" sz="2000" dirty="0" smtClean="0"/>
              <a:t>(n2 </a:t>
            </a:r>
            <a:r>
              <a:rPr lang="en-US" altLang="ko-KR" sz="2000" dirty="0"/>
              <a:t>* </a:t>
            </a:r>
            <a:r>
              <a:rPr lang="pt-BR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sizeof</a:t>
            </a:r>
            <a:r>
              <a:rPr lang="en-US" altLang="ko-KR" sz="2000" dirty="0" smtClean="0"/>
              <a:t>(</a:t>
            </a:r>
            <a:r>
              <a:rPr lang="en-US" altLang="ko-KR" sz="2000" dirty="0" err="1" smtClean="0"/>
              <a:t>h_A</a:t>
            </a:r>
            <a:r>
              <a:rPr lang="en-US" altLang="ko-KR" sz="2000" dirty="0" smtClean="0"/>
              <a:t>[0</a:t>
            </a:r>
            <a:r>
              <a:rPr lang="en-US" altLang="ko-KR" sz="2000" dirty="0"/>
              <a:t>]));</a:t>
            </a:r>
          </a:p>
          <a:p>
            <a:r>
              <a:rPr lang="en-US" altLang="ko-KR" sz="2000" dirty="0"/>
              <a:t>    </a:t>
            </a:r>
            <a:r>
              <a:rPr lang="en-US" altLang="ko-KR" sz="2000" dirty="0" err="1"/>
              <a:t>h_B</a:t>
            </a:r>
            <a:r>
              <a:rPr lang="en-US" altLang="ko-KR" sz="2000" dirty="0"/>
              <a:t> = </a:t>
            </a:r>
            <a:r>
              <a:rPr lang="en-US" altLang="ko-KR" sz="2000" dirty="0" smtClean="0"/>
              <a:t>(</a:t>
            </a:r>
            <a:r>
              <a:rPr lang="en-US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float </a:t>
            </a:r>
            <a:r>
              <a:rPr lang="en-US" altLang="ko-KR" sz="2000" dirty="0" smtClean="0"/>
              <a:t>*) </a:t>
            </a:r>
            <a:r>
              <a:rPr lang="en-US" altLang="ko-KR" sz="2000" dirty="0" err="1" smtClean="0"/>
              <a:t>malloc</a:t>
            </a:r>
            <a:r>
              <a:rPr lang="en-US" altLang="ko-KR" sz="2000" dirty="0" smtClean="0"/>
              <a:t>(n2 </a:t>
            </a:r>
            <a:r>
              <a:rPr lang="en-US" altLang="ko-KR" sz="2000" dirty="0"/>
              <a:t>* </a:t>
            </a:r>
            <a:r>
              <a:rPr lang="pt-BR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sizeof</a:t>
            </a:r>
            <a:r>
              <a:rPr lang="en-US" altLang="ko-KR" sz="2000" dirty="0" smtClean="0"/>
              <a:t>(</a:t>
            </a:r>
            <a:r>
              <a:rPr lang="en-US" altLang="ko-KR" sz="2000" dirty="0" err="1" smtClean="0"/>
              <a:t>h_B</a:t>
            </a:r>
            <a:r>
              <a:rPr lang="en-US" altLang="ko-KR" sz="2000" dirty="0" smtClean="0"/>
              <a:t>[0</a:t>
            </a:r>
            <a:r>
              <a:rPr lang="en-US" altLang="ko-KR" sz="2000" dirty="0"/>
              <a:t>]));</a:t>
            </a:r>
          </a:p>
          <a:p>
            <a:r>
              <a:rPr lang="en-US" altLang="ko-KR" sz="2000" dirty="0"/>
              <a:t>    </a:t>
            </a:r>
            <a:r>
              <a:rPr lang="en-US" altLang="ko-KR" sz="2000" dirty="0" err="1"/>
              <a:t>h_C</a:t>
            </a:r>
            <a:r>
              <a:rPr lang="en-US" altLang="ko-KR" sz="2000" dirty="0"/>
              <a:t> = </a:t>
            </a:r>
            <a:r>
              <a:rPr lang="en-US" altLang="ko-KR" sz="2000" dirty="0" smtClean="0"/>
              <a:t>(</a:t>
            </a:r>
            <a:r>
              <a:rPr lang="en-US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float </a:t>
            </a:r>
            <a:r>
              <a:rPr lang="en-US" altLang="ko-KR" sz="2000" dirty="0" smtClean="0"/>
              <a:t>*) </a:t>
            </a:r>
            <a:r>
              <a:rPr lang="en-US" altLang="ko-KR" sz="2000" dirty="0" err="1" smtClean="0"/>
              <a:t>malloc</a:t>
            </a:r>
            <a:r>
              <a:rPr lang="en-US" altLang="ko-KR" sz="2000" dirty="0" smtClean="0"/>
              <a:t>(n2 </a:t>
            </a:r>
            <a:r>
              <a:rPr lang="en-US" altLang="ko-KR" sz="2000" dirty="0"/>
              <a:t>* </a:t>
            </a:r>
            <a:r>
              <a:rPr lang="pt-BR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sizeof</a:t>
            </a:r>
            <a:r>
              <a:rPr lang="en-US" altLang="ko-KR" sz="2000" dirty="0" smtClean="0"/>
              <a:t>(</a:t>
            </a:r>
            <a:r>
              <a:rPr lang="en-US" altLang="ko-KR" sz="2000" dirty="0" err="1" smtClean="0"/>
              <a:t>h_C</a:t>
            </a:r>
            <a:r>
              <a:rPr lang="en-US" altLang="ko-KR" sz="2000" dirty="0" smtClean="0"/>
              <a:t>[0]));</a:t>
            </a:r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    </a:t>
            </a:r>
            <a:r>
              <a:rPr lang="en-US" altLang="ko-KR" sz="2000" dirty="0" err="1" smtClean="0"/>
              <a:t>cublasAlloc</a:t>
            </a:r>
            <a:r>
              <a:rPr lang="en-US" altLang="ko-KR" sz="2000" dirty="0" smtClean="0"/>
              <a:t> (</a:t>
            </a:r>
            <a:r>
              <a:rPr lang="en-US" altLang="ko-KR" sz="2000" dirty="0"/>
              <a:t>n2, </a:t>
            </a:r>
            <a:r>
              <a:rPr lang="pt-BR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sizeof</a:t>
            </a:r>
            <a:r>
              <a:rPr lang="en-US" altLang="ko-KR" sz="2000" dirty="0" smtClean="0"/>
              <a:t>(</a:t>
            </a:r>
            <a:r>
              <a:rPr lang="en-US" altLang="ko-KR" sz="2000" dirty="0" err="1" smtClean="0"/>
              <a:t>d_A</a:t>
            </a:r>
            <a:r>
              <a:rPr lang="en-US" altLang="ko-KR" sz="2000" dirty="0" smtClean="0"/>
              <a:t>[0</a:t>
            </a:r>
            <a:r>
              <a:rPr lang="en-US" altLang="ko-KR" sz="2000" dirty="0"/>
              <a:t>]), </a:t>
            </a:r>
            <a:r>
              <a:rPr lang="en-US" altLang="ko-KR" sz="2000" dirty="0" smtClean="0"/>
              <a:t> (</a:t>
            </a:r>
            <a:r>
              <a:rPr lang="en-US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void</a:t>
            </a:r>
            <a:r>
              <a:rPr lang="en-US" altLang="ko-KR" sz="2000" dirty="0"/>
              <a:t>**)&amp;</a:t>
            </a:r>
            <a:r>
              <a:rPr lang="en-US" altLang="ko-KR" sz="2000" dirty="0" err="1" smtClean="0"/>
              <a:t>d_A</a:t>
            </a:r>
            <a:r>
              <a:rPr lang="en-US" altLang="ko-KR" sz="2000" dirty="0" smtClean="0"/>
              <a:t> );</a:t>
            </a:r>
            <a:endParaRPr lang="en-US" altLang="ko-KR" sz="2000" dirty="0"/>
          </a:p>
          <a:p>
            <a:r>
              <a:rPr lang="en-US" altLang="ko-KR" sz="2000" dirty="0"/>
              <a:t>    </a:t>
            </a:r>
            <a:r>
              <a:rPr lang="en-US" altLang="ko-KR" sz="2000" dirty="0" err="1" smtClean="0"/>
              <a:t>cublasAlloc</a:t>
            </a:r>
            <a:r>
              <a:rPr lang="en-US" altLang="ko-KR" sz="2000" dirty="0" smtClean="0"/>
              <a:t> (</a:t>
            </a:r>
            <a:r>
              <a:rPr lang="en-US" altLang="ko-KR" sz="2000" dirty="0"/>
              <a:t>n2, </a:t>
            </a:r>
            <a:r>
              <a:rPr lang="pt-BR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sizeof</a:t>
            </a:r>
            <a:r>
              <a:rPr lang="en-US" altLang="ko-KR" sz="2000" dirty="0" smtClean="0"/>
              <a:t>(</a:t>
            </a:r>
            <a:r>
              <a:rPr lang="en-US" altLang="ko-KR" sz="2000" dirty="0" err="1" smtClean="0"/>
              <a:t>d_B</a:t>
            </a:r>
            <a:r>
              <a:rPr lang="en-US" altLang="ko-KR" sz="2000" dirty="0" smtClean="0"/>
              <a:t>[0</a:t>
            </a:r>
            <a:r>
              <a:rPr lang="en-US" altLang="ko-KR" sz="2000" dirty="0"/>
              <a:t>]), </a:t>
            </a:r>
            <a:r>
              <a:rPr lang="en-US" altLang="ko-KR" sz="2000" dirty="0" smtClean="0"/>
              <a:t> (</a:t>
            </a:r>
            <a:r>
              <a:rPr lang="en-US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void </a:t>
            </a:r>
            <a:r>
              <a:rPr lang="en-US" altLang="ko-KR" sz="2000" dirty="0" smtClean="0"/>
              <a:t>**)&amp;</a:t>
            </a:r>
            <a:r>
              <a:rPr lang="en-US" altLang="ko-KR" sz="2000" dirty="0" err="1" smtClean="0"/>
              <a:t>d_B</a:t>
            </a:r>
            <a:r>
              <a:rPr lang="en-US" altLang="ko-KR" sz="2000" dirty="0" smtClean="0"/>
              <a:t> );</a:t>
            </a:r>
            <a:endParaRPr lang="en-US" altLang="ko-KR" sz="2000" dirty="0"/>
          </a:p>
          <a:p>
            <a:r>
              <a:rPr lang="en-US" altLang="ko-KR" sz="2000" dirty="0"/>
              <a:t>    </a:t>
            </a:r>
            <a:r>
              <a:rPr lang="en-US" altLang="ko-KR" sz="2000" dirty="0" err="1" smtClean="0"/>
              <a:t>cublasAlloc</a:t>
            </a:r>
            <a:r>
              <a:rPr lang="en-US" altLang="ko-KR" sz="2000" dirty="0" smtClean="0"/>
              <a:t> (</a:t>
            </a:r>
            <a:r>
              <a:rPr lang="en-US" altLang="ko-KR" sz="2000" dirty="0"/>
              <a:t>n2, </a:t>
            </a:r>
            <a:r>
              <a:rPr lang="pt-BR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sizeof</a:t>
            </a:r>
            <a:r>
              <a:rPr lang="en-US" altLang="ko-KR" sz="2000" dirty="0" smtClean="0"/>
              <a:t>(</a:t>
            </a:r>
            <a:r>
              <a:rPr lang="en-US" altLang="ko-KR" sz="2000" dirty="0" err="1" smtClean="0"/>
              <a:t>d_C</a:t>
            </a:r>
            <a:r>
              <a:rPr lang="en-US" altLang="ko-KR" sz="2000" dirty="0" smtClean="0"/>
              <a:t>[0</a:t>
            </a:r>
            <a:r>
              <a:rPr lang="en-US" altLang="ko-KR" sz="2000" dirty="0"/>
              <a:t>]), </a:t>
            </a:r>
            <a:r>
              <a:rPr lang="en-US" altLang="ko-KR" sz="2000" dirty="0" smtClean="0"/>
              <a:t> (</a:t>
            </a:r>
            <a:r>
              <a:rPr lang="en-US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void </a:t>
            </a:r>
            <a:r>
              <a:rPr lang="en-US" altLang="ko-KR" sz="2000" dirty="0" smtClean="0"/>
              <a:t>**)&amp;</a:t>
            </a:r>
            <a:r>
              <a:rPr lang="en-US" altLang="ko-KR" sz="2000" dirty="0" err="1" smtClean="0"/>
              <a:t>d_C</a:t>
            </a:r>
            <a:r>
              <a:rPr lang="en-US" altLang="ko-KR" sz="2000" dirty="0" smtClean="0"/>
              <a:t> );</a:t>
            </a:r>
            <a:endParaRPr lang="en-US" altLang="ko-KR" sz="2000" dirty="0"/>
          </a:p>
          <a:p>
            <a:endParaRPr lang="ko-KR" altLang="en-US" sz="2000" dirty="0"/>
          </a:p>
          <a:p>
            <a:r>
              <a:rPr lang="en-US" altLang="ko-KR" sz="2000" dirty="0" smtClean="0"/>
              <a:t> </a:t>
            </a:r>
            <a:r>
              <a:rPr lang="pt-BR" altLang="ko-KR" sz="2000" dirty="0" smtClean="0"/>
              <a:t>    cublasSetVector (</a:t>
            </a:r>
            <a:r>
              <a:rPr lang="pt-BR" altLang="ko-KR" sz="2000" dirty="0"/>
              <a:t>n2, </a:t>
            </a:r>
            <a:r>
              <a:rPr lang="pt-BR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sizeof</a:t>
            </a:r>
            <a:r>
              <a:rPr lang="pt-BR" altLang="ko-KR" sz="2000" dirty="0"/>
              <a:t>(h_A[0]), h_A, 1, d_A, </a:t>
            </a:r>
            <a:r>
              <a:rPr lang="pt-BR" altLang="ko-KR" sz="2000" dirty="0" smtClean="0"/>
              <a:t>1 );</a:t>
            </a:r>
            <a:endParaRPr lang="pt-BR" altLang="ko-KR" sz="2000" dirty="0"/>
          </a:p>
          <a:p>
            <a:r>
              <a:rPr lang="pt-BR" altLang="ko-KR" sz="2000" dirty="0"/>
              <a:t>    </a:t>
            </a:r>
            <a:r>
              <a:rPr lang="pt-BR" altLang="ko-KR" sz="2000" dirty="0" smtClean="0"/>
              <a:t>cublasSetVector (</a:t>
            </a:r>
            <a:r>
              <a:rPr lang="pt-BR" altLang="ko-KR" sz="2000" dirty="0"/>
              <a:t>n2, </a:t>
            </a:r>
            <a:r>
              <a:rPr lang="pt-BR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sizeof</a:t>
            </a:r>
            <a:r>
              <a:rPr lang="pt-BR" altLang="ko-KR" sz="2000" dirty="0" smtClean="0"/>
              <a:t>(h_B[0</a:t>
            </a:r>
            <a:r>
              <a:rPr lang="pt-BR" altLang="ko-KR" sz="2000" dirty="0"/>
              <a:t>]), h_B, 1, d_B, </a:t>
            </a:r>
            <a:r>
              <a:rPr lang="pt-BR" altLang="ko-KR" sz="2000" dirty="0" smtClean="0"/>
              <a:t>1 );</a:t>
            </a:r>
            <a:endParaRPr lang="pt-BR" altLang="ko-KR" sz="2000" dirty="0"/>
          </a:p>
          <a:p>
            <a:r>
              <a:rPr lang="pt-BR" altLang="ko-KR" sz="2000" dirty="0"/>
              <a:t> </a:t>
            </a:r>
            <a:r>
              <a:rPr lang="pt-BR" altLang="ko-KR" sz="2000" dirty="0" smtClean="0"/>
              <a:t>   cublasSetVector (n2</a:t>
            </a:r>
            <a:r>
              <a:rPr lang="pt-BR" altLang="ko-KR" sz="2000" dirty="0"/>
              <a:t>, </a:t>
            </a:r>
            <a:r>
              <a:rPr lang="pt-BR" altLang="ko-KR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sizeof</a:t>
            </a:r>
            <a:r>
              <a:rPr lang="pt-BR" altLang="ko-KR" sz="2000" dirty="0" smtClean="0"/>
              <a:t>(h_C[0</a:t>
            </a:r>
            <a:r>
              <a:rPr lang="pt-BR" altLang="ko-KR" sz="2000" dirty="0"/>
              <a:t>]), h_C, 1, d_C, </a:t>
            </a:r>
            <a:r>
              <a:rPr lang="pt-BR" altLang="ko-KR" sz="2000" dirty="0" smtClean="0"/>
              <a:t>1 );</a:t>
            </a:r>
            <a:endParaRPr lang="ko-KR" altLang="en-US" sz="2000" dirty="0"/>
          </a:p>
          <a:p>
            <a:r>
              <a:rPr lang="ko-KR" altLang="en-US" sz="2000" dirty="0"/>
              <a:t>    </a:t>
            </a:r>
          </a:p>
          <a:p>
            <a:r>
              <a:rPr lang="en-US" altLang="ko-KR" sz="2000" dirty="0" smtClean="0"/>
              <a:t> </a:t>
            </a:r>
            <a:endParaRPr lang="en-US" altLang="ko-KR" sz="2000" dirty="0"/>
          </a:p>
          <a:p>
            <a:r>
              <a:rPr lang="pt-BR" altLang="ko-KR" sz="2000" dirty="0"/>
              <a:t>    cublasSgemm('n', 'n', N, N, N, alpha, d_A, N, d_B, N, beta, d_C, </a:t>
            </a:r>
            <a:r>
              <a:rPr lang="pt-BR" altLang="ko-KR" sz="2000" dirty="0" smtClean="0"/>
              <a:t>N );</a:t>
            </a:r>
            <a:endParaRPr lang="pt-BR" altLang="ko-KR" sz="2000" dirty="0"/>
          </a:p>
          <a:p>
            <a:endParaRPr lang="ko-KR" altLang="en-US" sz="2000" dirty="0"/>
          </a:p>
          <a:p>
            <a:r>
              <a:rPr lang="en-US" altLang="ko-KR" sz="2000" dirty="0" smtClean="0"/>
              <a:t> </a:t>
            </a:r>
            <a:endParaRPr lang="en-US" altLang="ko-KR" sz="2000" dirty="0"/>
          </a:p>
          <a:p>
            <a:r>
              <a:rPr lang="pt-BR" altLang="ko-KR" sz="2000" dirty="0"/>
              <a:t>    cublasGetVector(n2, sizeof(h_C[0]), d_C, 1, h_C, </a:t>
            </a:r>
            <a:r>
              <a:rPr lang="pt-BR" altLang="ko-KR" sz="2000" dirty="0" smtClean="0"/>
              <a:t>1 );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xmlns="" val="361672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Compare DGEMM CPU </a:t>
            </a:r>
            <a:r>
              <a:rPr lang="en-US" altLang="ko-KR" dirty="0" err="1" smtClean="0"/>
              <a:t>vs</a:t>
            </a:r>
            <a:r>
              <a:rPr lang="en-US" altLang="ko-KR" dirty="0" smtClean="0"/>
              <a:t> GPU</a:t>
            </a:r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44824"/>
            <a:ext cx="4316710" cy="3387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625898" y="1844824"/>
            <a:ext cx="6060901" cy="4536504"/>
          </a:xfrm>
        </p:spPr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95378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DGEMM in </a:t>
            </a:r>
            <a:r>
              <a:rPr lang="en-US" altLang="ko-KR" dirty="0" err="1" smtClean="0"/>
              <a:t>cuBLAS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869160"/>
            <a:ext cx="8219256" cy="1944216"/>
          </a:xfrm>
        </p:spPr>
        <p:txBody>
          <a:bodyPr/>
          <a:lstStyle/>
          <a:p>
            <a:r>
              <a:rPr lang="en-US" altLang="ko-KR" dirty="0" smtClean="0"/>
              <a:t>For DGEMM,</a:t>
            </a:r>
          </a:p>
          <a:p>
            <a:r>
              <a:rPr lang="en-US" altLang="ko-KR" dirty="0" smtClean="0"/>
              <a:t>Need GT200, GF100 </a:t>
            </a:r>
            <a:r>
              <a:rPr lang="en-US" altLang="ko-KR" dirty="0"/>
              <a:t>a</a:t>
            </a:r>
            <a:r>
              <a:rPr lang="en-US" altLang="ko-KR" dirty="0" smtClean="0"/>
              <a:t>rchitecture ( H/W)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79512" y="836712"/>
            <a:ext cx="8585569" cy="3600400"/>
            <a:chOff x="251520" y="764704"/>
            <a:chExt cx="8585569" cy="3600400"/>
          </a:xfrm>
        </p:grpSpPr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1262410"/>
              <a:ext cx="8585569" cy="2880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1691681" y="3854698"/>
              <a:ext cx="1008112" cy="43204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084169" y="3854698"/>
              <a:ext cx="1008112" cy="432048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6" name="Elbow Connector 5"/>
            <p:cNvCxnSpPr>
              <a:stCxn id="4" idx="2"/>
              <a:endCxn id="7" idx="2"/>
            </p:cNvCxnSpPr>
            <p:nvPr/>
          </p:nvCxnSpPr>
          <p:spPr>
            <a:xfrm rot="16200000" flipH="1">
              <a:off x="4391981" y="2090502"/>
              <a:ext cx="12700" cy="4392488"/>
            </a:xfrm>
            <a:prstGeom prst="bentConnector3">
              <a:avLst>
                <a:gd name="adj1" fmla="val 3296110"/>
              </a:avLst>
            </a:prstGeom>
            <a:ln w="57150"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6156177" y="764704"/>
              <a:ext cx="159851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b="1" dirty="0" smtClean="0"/>
                <a:t>DGEMM</a:t>
              </a:r>
              <a:endParaRPr lang="ko-KR" altLang="en-US" sz="2800" b="1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41463" y="764704"/>
              <a:ext cx="153439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2800" b="1" dirty="0" smtClean="0"/>
                <a:t>SGEMM</a:t>
              </a:r>
              <a:endParaRPr lang="ko-KR" altLang="en-US" sz="2800" b="1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426028" y="1026314"/>
              <a:ext cx="145973" cy="333879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2183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Homework</a:t>
            </a:r>
            <a:br>
              <a:rPr lang="en-US" altLang="ko-KR" dirty="0" smtClean="0"/>
            </a:br>
            <a:r>
              <a:rPr lang="en-US" altLang="ko-KR" dirty="0" smtClean="0"/>
              <a:t>CG with </a:t>
            </a:r>
            <a:r>
              <a:rPr lang="en-US" altLang="ko-KR" dirty="0" err="1" smtClean="0"/>
              <a:t>cuBLAS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dirty="0" smtClean="0"/>
              <a:t>Reference…</a:t>
            </a:r>
            <a:endParaRPr lang="en-US" altLang="ko-KR" dirty="0"/>
          </a:p>
          <a:p>
            <a:r>
              <a:rPr lang="en-US" altLang="ko-KR" dirty="0" err="1" smtClean="0"/>
              <a:t>cuBLAS</a:t>
            </a:r>
            <a:r>
              <a:rPr lang="en-US" altLang="ko-KR" dirty="0" smtClean="0"/>
              <a:t> programming guide…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1560142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CG </a:t>
            </a:r>
            <a:r>
              <a:rPr lang="en-US" altLang="ko-KR" dirty="0" err="1" smtClean="0"/>
              <a:t>slover</a:t>
            </a:r>
            <a:r>
              <a:rPr lang="en-US" altLang="ko-KR" dirty="0" smtClean="0"/>
              <a:t> in </a:t>
            </a:r>
            <a:r>
              <a:rPr lang="en-US" altLang="ko-KR" dirty="0" err="1" smtClean="0"/>
              <a:t>cuBLAS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6" name="Group 15"/>
          <p:cNvGrpSpPr/>
          <p:nvPr/>
        </p:nvGrpSpPr>
        <p:grpSpPr>
          <a:xfrm>
            <a:off x="0" y="764704"/>
            <a:ext cx="8846790" cy="5649590"/>
            <a:chOff x="0" y="1059701"/>
            <a:chExt cx="8846790" cy="5649590"/>
          </a:xfrm>
        </p:grpSpPr>
        <p:pic>
          <p:nvPicPr>
            <p:cNvPr id="8194" name="그림 1" descr="Description: File:Conjugate gradient illustration.svg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2240" y="3201008"/>
              <a:ext cx="2114550" cy="3143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193" name="그림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39952" y="3212976"/>
              <a:ext cx="2800350" cy="2924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/>
            <p:cNvSpPr>
              <a:spLocks noChangeArrowheads="1"/>
            </p:cNvSpPr>
            <p:nvPr/>
          </p:nvSpPr>
          <p:spPr bwMode="auto">
            <a:xfrm>
              <a:off x="0" y="3415784"/>
              <a:ext cx="18473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endParaRPr lang="ko-KR" altLang="en-US" b="1">
                <a:latin typeface="MingLiU" pitchFamily="49" charset="-120"/>
              </a:endParaRPr>
            </a:p>
          </p:txBody>
        </p: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0" y="6339959"/>
              <a:ext cx="184731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1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ko-KR" altLang="ko-KR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MingLiU" pitchFamily="49" charset="-120"/>
                <a:ea typeface="굴림" pitchFamily="50" charset="-127"/>
                <a:cs typeface="굴림" pitchFamily="50" charset="-127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467544" y="1059701"/>
              <a:ext cx="6480720" cy="39703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 err="1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Matlab</a:t>
              </a:r>
              <a: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 command for  Conjugate Gradient </a:t>
              </a:r>
            </a:p>
            <a:p>
              <a:endParaRPr lang="en-US" altLang="ko-KR" b="1" dirty="0">
                <a:solidFill>
                  <a:srgbClr val="333333"/>
                </a:solidFill>
                <a:latin typeface="MingLiU" pitchFamily="49" charset="-120"/>
                <a:ea typeface="MingLiU" pitchFamily="49" charset="-120"/>
              </a:endParaRPr>
            </a:p>
            <a:p>
              <a: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n=1000; </a:t>
              </a:r>
              <a:endParaRPr lang="en-US" altLang="ko-KR" b="1" dirty="0" smtClean="0">
                <a:solidFill>
                  <a:srgbClr val="333333"/>
                </a:solidFill>
                <a:latin typeface="MingLiU" pitchFamily="49" charset="-120"/>
                <a:ea typeface="MingLiU" pitchFamily="49" charset="-120"/>
              </a:endParaRPr>
            </a:p>
            <a:p>
              <a: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/>
              </a:r>
              <a:b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</a:br>
              <a:r>
                <a:rPr lang="en-US" altLang="ko-KR" b="1" dirty="0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[U,S,V</a:t>
              </a:r>
              <a: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]=</a:t>
              </a:r>
              <a:r>
                <a:rPr lang="en-US" altLang="ko-KR" b="1" dirty="0" err="1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svd</a:t>
              </a:r>
              <a: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(</a:t>
              </a:r>
              <a:r>
                <a:rPr lang="en-US" altLang="ko-KR" b="1" dirty="0" err="1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randn</a:t>
              </a:r>
              <a: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(n</a:t>
              </a:r>
              <a:r>
                <a:rPr lang="en-US" altLang="ko-KR" b="1" dirty="0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));</a:t>
              </a:r>
              <a: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/>
              </a:r>
              <a:b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</a:br>
              <a:endParaRPr lang="en-US" altLang="ko-KR" b="1" dirty="0" smtClean="0">
                <a:solidFill>
                  <a:srgbClr val="333333"/>
                </a:solidFill>
                <a:latin typeface="MingLiU" pitchFamily="49" charset="-120"/>
                <a:ea typeface="MingLiU" pitchFamily="49" charset="-120"/>
              </a:endParaRPr>
            </a:p>
            <a:p>
              <a:r>
                <a:rPr lang="en-US" altLang="ko-KR" b="1" dirty="0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s=</a:t>
              </a:r>
              <a:r>
                <a:rPr lang="en-US" altLang="ko-KR" b="1" dirty="0" err="1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diag</a:t>
              </a:r>
              <a:r>
                <a:rPr lang="en-US" altLang="ko-KR" b="1" dirty="0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(S);</a:t>
              </a:r>
              <a: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/>
              </a:r>
              <a:b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</a:br>
              <a:endParaRPr lang="en-US" altLang="ko-KR" b="1" dirty="0" smtClean="0">
                <a:solidFill>
                  <a:srgbClr val="333333"/>
                </a:solidFill>
                <a:latin typeface="MingLiU" pitchFamily="49" charset="-120"/>
                <a:ea typeface="MingLiU" pitchFamily="49" charset="-120"/>
              </a:endParaRPr>
            </a:p>
            <a:p>
              <a:r>
                <a:rPr lang="en-US" altLang="ko-KR" b="1" dirty="0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A=U*</a:t>
              </a:r>
              <a:r>
                <a:rPr lang="en-US" altLang="ko-KR" b="1" dirty="0" err="1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diag</a:t>
              </a:r>
              <a:r>
                <a:rPr lang="en-US" altLang="ko-KR" b="1" dirty="0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(</a:t>
              </a:r>
              <a:r>
                <a:rPr lang="en-US" altLang="ko-KR" b="1" dirty="0" err="1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s+max</a:t>
              </a:r>
              <a:r>
                <a:rPr lang="en-US" altLang="ko-KR" b="1" dirty="0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(s</a:t>
              </a:r>
              <a: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))*U</a:t>
              </a:r>
              <a:r>
                <a:rPr lang="en-US" altLang="ko-KR" b="1" dirty="0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';</a:t>
              </a:r>
              <a: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/>
              </a:r>
              <a:b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</a:br>
              <a:endParaRPr lang="en-US" altLang="ko-KR" b="1" dirty="0" smtClean="0">
                <a:solidFill>
                  <a:srgbClr val="333333"/>
                </a:solidFill>
                <a:latin typeface="MingLiU" pitchFamily="49" charset="-120"/>
                <a:ea typeface="MingLiU" pitchFamily="49" charset="-120"/>
              </a:endParaRPr>
            </a:p>
            <a:p>
              <a:r>
                <a:rPr lang="en-US" altLang="ko-KR" b="1" dirty="0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b=</a:t>
              </a:r>
              <a:r>
                <a:rPr lang="en-US" altLang="ko-KR" b="1" dirty="0" err="1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randn</a:t>
              </a:r>
              <a:r>
                <a:rPr lang="en-US" altLang="ko-KR" b="1" dirty="0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(1000,1);</a:t>
              </a:r>
              <a: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/>
              </a:r>
              <a:b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</a:br>
              <a:endParaRPr lang="en-US" altLang="ko-KR" b="1" dirty="0" smtClean="0">
                <a:solidFill>
                  <a:srgbClr val="333333"/>
                </a:solidFill>
                <a:latin typeface="MingLiU" pitchFamily="49" charset="-120"/>
                <a:ea typeface="MingLiU" pitchFamily="49" charset="-120"/>
              </a:endParaRPr>
            </a:p>
            <a:p>
              <a:r>
                <a:rPr lang="en-US" altLang="ko-KR" b="1" dirty="0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x=</a:t>
              </a:r>
              <a:r>
                <a:rPr lang="en-US" altLang="ko-KR" b="1" dirty="0" err="1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cgs</a:t>
              </a:r>
              <a:r>
                <a:rPr lang="en-US" altLang="ko-KR" b="1" dirty="0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(</a:t>
              </a:r>
              <a:r>
                <a:rPr lang="en-US" altLang="ko-KR" b="1" dirty="0" err="1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A,b</a:t>
              </a:r>
              <a:r>
                <a:rPr lang="en-US" altLang="ko-KR" b="1" dirty="0" smtClean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>); </a:t>
              </a:r>
              <a: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  <a:t/>
              </a:r>
              <a:br>
                <a:rPr lang="en-US" altLang="ko-KR" b="1" dirty="0">
                  <a:solidFill>
                    <a:srgbClr val="333333"/>
                  </a:solidFill>
                  <a:latin typeface="MingLiU" pitchFamily="49" charset="-120"/>
                  <a:ea typeface="MingLiU" pitchFamily="49" charset="-120"/>
                </a:rPr>
              </a:br>
              <a:endParaRPr lang="en-US" altLang="ko-KR" b="1" dirty="0">
                <a:solidFill>
                  <a:srgbClr val="333333"/>
                </a:solidFill>
                <a:latin typeface="MingLiU" pitchFamily="49" charset="-120"/>
                <a:ea typeface="MingLiU" pitchFamily="49" charset="-120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 flipV="1">
              <a:off x="1907704" y="3212976"/>
              <a:ext cx="2232248" cy="115212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1691680" y="4772633"/>
              <a:ext cx="2592288" cy="117664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193777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Matlab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cocde</a:t>
            </a:r>
            <a:r>
              <a:rPr lang="en-US" altLang="ko-KR" dirty="0" smtClean="0"/>
              <a:t> for </a:t>
            </a:r>
            <a:r>
              <a:rPr lang="en-US" altLang="ko-KR" dirty="0" err="1" smtClean="0"/>
              <a:t>cgs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A,b,x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2268353"/>
              </p:ext>
            </p:extLst>
          </p:nvPr>
        </p:nvGraphicFramePr>
        <p:xfrm>
          <a:off x="539552" y="764704"/>
          <a:ext cx="6709189" cy="567842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3451319"/>
                <a:gridCol w="3257870"/>
              </a:tblGrid>
              <a:tr h="5616575">
                <a:tc>
                  <a:txBody>
                    <a:bodyPr/>
                    <a:lstStyle/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function [x] = conjgrad(A,b,x)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r      = b - </a:t>
                      </a:r>
                      <a:r>
                        <a:rPr lang="ko-KR" sz="1200" b="1" kern="0" dirty="0">
                          <a:solidFill>
                            <a:srgbClr val="FF0000"/>
                          </a:solidFill>
                          <a:effectLst/>
                        </a:rPr>
                        <a:t>A*x</a:t>
                      </a:r>
                      <a:r>
                        <a:rPr lang="ko-KR" sz="1200" b="1" kern="0" dirty="0">
                          <a:effectLst/>
                        </a:rPr>
                        <a:t>;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p      = r + 0*0 ;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rsold = </a:t>
                      </a:r>
                      <a:r>
                        <a:rPr lang="ko-KR" sz="1200" b="1" kern="0" dirty="0">
                          <a:solidFill>
                            <a:srgbClr val="FF0000"/>
                          </a:solidFill>
                          <a:effectLst/>
                        </a:rPr>
                        <a:t>r'*r</a:t>
                      </a:r>
                      <a:r>
                        <a:rPr lang="ko-KR" sz="1200" b="1" kern="0" dirty="0">
                          <a:effectLst/>
                        </a:rPr>
                        <a:t>;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for i=1:size(A)(1)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    Ap     = </a:t>
                      </a:r>
                      <a:r>
                        <a:rPr lang="ko-KR" sz="1200" b="1" kern="0" dirty="0">
                          <a:solidFill>
                            <a:srgbClr val="FF0000"/>
                          </a:solidFill>
                          <a:effectLst/>
                        </a:rPr>
                        <a:t>A*p;</a:t>
                      </a:r>
                      <a:endParaRPr lang="ko-KR" sz="1000" b="1" kern="1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    alpha = rsold/(</a:t>
                      </a:r>
                      <a:r>
                        <a:rPr lang="ko-KR" sz="1200" b="1" kern="0" dirty="0">
                          <a:solidFill>
                            <a:srgbClr val="FF0000"/>
                          </a:solidFill>
                          <a:effectLst/>
                        </a:rPr>
                        <a:t>p'*Ap</a:t>
                      </a:r>
                      <a:r>
                        <a:rPr lang="ko-KR" sz="1200" b="1" kern="0" dirty="0">
                          <a:effectLst/>
                        </a:rPr>
                        <a:t>);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    x      = </a:t>
                      </a:r>
                      <a:r>
                        <a:rPr lang="ko-KR" sz="1200" b="1" kern="0" dirty="0">
                          <a:solidFill>
                            <a:srgbClr val="FF0000"/>
                          </a:solidFill>
                          <a:effectLst/>
                        </a:rPr>
                        <a:t>x + alpha*p</a:t>
                      </a:r>
                      <a:r>
                        <a:rPr lang="ko-KR" sz="1200" b="1" kern="0" dirty="0">
                          <a:effectLst/>
                        </a:rPr>
                        <a:t>;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    r      </a:t>
                      </a:r>
                      <a:r>
                        <a:rPr lang="ko-KR" sz="1200" b="1" kern="0" dirty="0">
                          <a:solidFill>
                            <a:srgbClr val="FF0000"/>
                          </a:solidFill>
                          <a:effectLst/>
                        </a:rPr>
                        <a:t>= r - alpha*Ap</a:t>
                      </a:r>
                      <a:r>
                        <a:rPr lang="ko-KR" sz="1200" b="1" kern="0" dirty="0">
                          <a:effectLst/>
                        </a:rPr>
                        <a:t>;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    rsnew = </a:t>
                      </a:r>
                      <a:r>
                        <a:rPr lang="ko-KR" sz="1200" b="1" kern="0" dirty="0">
                          <a:solidFill>
                            <a:srgbClr val="FF0000"/>
                          </a:solidFill>
                          <a:effectLst/>
                        </a:rPr>
                        <a:t>r'*r</a:t>
                      </a:r>
                      <a:r>
                        <a:rPr lang="ko-KR" sz="1200" b="1" kern="0" dirty="0">
                          <a:effectLst/>
                        </a:rPr>
                        <a:t>;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    if sqrt(rsnew)&lt;1e-10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          break;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    end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indent="610235"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beta   = rsnew/rsold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    p      = </a:t>
                      </a:r>
                      <a:r>
                        <a:rPr lang="ko-KR" sz="1200" b="1" kern="0" dirty="0">
                          <a:solidFill>
                            <a:srgbClr val="FF0000"/>
                          </a:solidFill>
                          <a:effectLst/>
                        </a:rPr>
                        <a:t>r + beta*p;</a:t>
                      </a:r>
                      <a:endParaRPr lang="ko-KR" sz="1000" b="1" kern="1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    rsold = rsnew;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    end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end</a:t>
                      </a:r>
                      <a:endParaRPr lang="ko-KR" sz="1000" b="1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7833" marR="67833" marT="0" marB="0"/>
                </a:tc>
                <a:tc>
                  <a:txBody>
                    <a:bodyPr/>
                    <a:lstStyle/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Initial resitual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Initial direction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easy to compute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easy to compute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step size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updated solution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residual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easy to compute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modify factor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direction update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update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 </a:t>
                      </a:r>
                      <a:endParaRPr lang="ko-KR" sz="1000" b="1" kern="100" dirty="0">
                        <a:effectLst/>
                      </a:endParaRPr>
                    </a:p>
                    <a:p>
                      <a:pPr algn="l" latinLnBrk="0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581660" algn="l"/>
                          <a:tab pos="1163320" algn="l"/>
                          <a:tab pos="1744980" algn="l"/>
                          <a:tab pos="2326640" algn="l"/>
                          <a:tab pos="2908300" algn="l"/>
                          <a:tab pos="3489960" algn="l"/>
                          <a:tab pos="4071620" algn="l"/>
                          <a:tab pos="4653280" algn="l"/>
                          <a:tab pos="5234940" algn="l"/>
                          <a:tab pos="5816600" algn="l"/>
                          <a:tab pos="6398260" algn="l"/>
                          <a:tab pos="6979920" algn="l"/>
                          <a:tab pos="7561580" algn="l"/>
                          <a:tab pos="8143240" algn="l"/>
                          <a:tab pos="8724900" algn="l"/>
                          <a:tab pos="9306560" algn="l"/>
                        </a:tabLst>
                      </a:pPr>
                      <a:r>
                        <a:rPr lang="ko-KR" sz="1200" b="1" kern="0" dirty="0">
                          <a:effectLst/>
                        </a:rPr>
                        <a:t>p' means transpose(p)</a:t>
                      </a:r>
                      <a:endParaRPr lang="ko-KR" sz="1000" b="1" kern="100" dirty="0">
                        <a:effectLst/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67833" marR="67833" marT="0" marB="0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32240" y="1124744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>
                <a:solidFill>
                  <a:srgbClr val="FF0000"/>
                </a:solidFill>
              </a:rPr>
              <a:t>dgemv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60232" y="2195572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>
                <a:solidFill>
                  <a:srgbClr val="FF0000"/>
                </a:solidFill>
              </a:rPr>
              <a:t>dgemv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60232" y="2627620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>
                <a:solidFill>
                  <a:srgbClr val="FF0000"/>
                </a:solidFill>
              </a:rPr>
              <a:t>ddot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676527" y="3635732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>
                <a:solidFill>
                  <a:srgbClr val="FF0000"/>
                </a:solidFill>
              </a:rPr>
              <a:t>ddot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60232" y="3131676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>
                <a:solidFill>
                  <a:srgbClr val="FF0000"/>
                </a:solidFill>
              </a:rPr>
              <a:t>daxpy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60232" y="5075892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b="1" dirty="0" err="1" smtClean="0">
                <a:solidFill>
                  <a:srgbClr val="FF0000"/>
                </a:solidFill>
              </a:rPr>
              <a:t>daxpy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14252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GPU Matrix Solvers</a:t>
            </a:r>
            <a:endParaRPr lang="ko-KR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Dense matrix</a:t>
            </a:r>
            <a:endParaRPr lang="en-US" altLang="ko-KR" dirty="0"/>
          </a:p>
          <a:p>
            <a:pPr lvl="1"/>
            <a:r>
              <a:rPr lang="en-US" altLang="ko-KR" dirty="0" smtClean="0"/>
              <a:t>Jacket         </a:t>
            </a:r>
            <a:r>
              <a:rPr lang="en-US" altLang="ko-KR" dirty="0">
                <a:hlinkClick r:id="rId2"/>
              </a:rPr>
              <a:t>http://www.accelereyes.com</a:t>
            </a:r>
            <a:r>
              <a:rPr lang="en-US" altLang="ko-KR" dirty="0" smtClean="0">
                <a:hlinkClick r:id="rId2"/>
              </a:rPr>
              <a:t>/</a:t>
            </a:r>
            <a:r>
              <a:rPr lang="en-US" altLang="ko-KR" dirty="0" smtClean="0"/>
              <a:t> </a:t>
            </a:r>
          </a:p>
          <a:p>
            <a:pPr lvl="1"/>
            <a:r>
              <a:rPr lang="en-US" altLang="ko-KR" dirty="0" err="1" smtClean="0"/>
              <a:t>Acceleware</a:t>
            </a:r>
            <a:r>
              <a:rPr lang="en-US" altLang="ko-KR" dirty="0"/>
              <a:t>  </a:t>
            </a:r>
            <a:r>
              <a:rPr lang="en-US" altLang="ko-KR" dirty="0">
                <a:hlinkClick r:id="rId3"/>
              </a:rPr>
              <a:t>http://</a:t>
            </a:r>
            <a:r>
              <a:rPr lang="en-US" altLang="ko-KR" dirty="0" smtClean="0">
                <a:hlinkClick r:id="rId3"/>
              </a:rPr>
              <a:t>www.acceleware.com/matrix-solvers</a:t>
            </a:r>
            <a:r>
              <a:rPr lang="en-US" altLang="ko-KR" dirty="0" smtClean="0"/>
              <a:t> </a:t>
            </a:r>
          </a:p>
          <a:p>
            <a:pPr lvl="1"/>
            <a:r>
              <a:rPr lang="en-US" altLang="ko-KR" dirty="0"/>
              <a:t>CULA         </a:t>
            </a:r>
            <a:r>
              <a:rPr lang="en-US" altLang="ko-KR" dirty="0">
                <a:hlinkClick r:id="rId4"/>
              </a:rPr>
              <a:t>http://www.culatools.com</a:t>
            </a:r>
            <a:r>
              <a:rPr lang="en-US" altLang="ko-KR" dirty="0" smtClean="0">
                <a:hlinkClick r:id="rId4"/>
              </a:rPr>
              <a:t>/</a:t>
            </a:r>
            <a:r>
              <a:rPr lang="en-US" altLang="ko-KR" dirty="0" smtClean="0"/>
              <a:t> </a:t>
            </a:r>
          </a:p>
          <a:p>
            <a:pPr lvl="1"/>
            <a:r>
              <a:rPr lang="en-US" altLang="ko-KR" dirty="0"/>
              <a:t>MAGMA     </a:t>
            </a:r>
            <a:r>
              <a:rPr lang="en-US" altLang="ko-KR" dirty="0">
                <a:hlinkClick r:id="rId5"/>
              </a:rPr>
              <a:t>http://icl.cs.utk.edu/magma</a:t>
            </a:r>
            <a:r>
              <a:rPr lang="en-US" altLang="ko-KR" dirty="0" smtClean="0">
                <a:hlinkClick r:id="rId5"/>
              </a:rPr>
              <a:t>/</a:t>
            </a:r>
            <a:r>
              <a:rPr lang="en-US" altLang="ko-KR" dirty="0" smtClean="0"/>
              <a:t> </a:t>
            </a:r>
          </a:p>
          <a:p>
            <a:pPr lvl="1"/>
            <a:r>
              <a:rPr lang="en-US" altLang="ko-KR" dirty="0" smtClean="0"/>
              <a:t>CUDA-HPL  contact </a:t>
            </a:r>
            <a:r>
              <a:rPr lang="en-US" altLang="ko-KR" dirty="0" smtClean="0">
                <a:hlinkClick r:id="rId6"/>
              </a:rPr>
              <a:t>hryu@nvidia.com</a:t>
            </a:r>
            <a:r>
              <a:rPr lang="en-US" altLang="ko-KR" dirty="0" smtClean="0"/>
              <a:t> for new version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Sparse matrix</a:t>
            </a:r>
          </a:p>
          <a:p>
            <a:pPr lvl="1"/>
            <a:r>
              <a:rPr lang="en-US" altLang="ko-KR" dirty="0" err="1" smtClean="0"/>
              <a:t>Acceleware</a:t>
            </a:r>
            <a:r>
              <a:rPr lang="en-US" altLang="ko-KR" dirty="0" smtClean="0"/>
              <a:t>. </a:t>
            </a:r>
            <a:r>
              <a:rPr lang="en-US" altLang="ko-KR" dirty="0">
                <a:hlinkClick r:id="rId3"/>
              </a:rPr>
              <a:t>http://www.acceleware.com/matrix-solvers</a:t>
            </a:r>
            <a:r>
              <a:rPr lang="en-US" altLang="ko-KR" dirty="0"/>
              <a:t> </a:t>
            </a:r>
            <a:endParaRPr lang="en-US" altLang="ko-KR" dirty="0" smtClean="0"/>
          </a:p>
          <a:p>
            <a:pPr lvl="1"/>
            <a:r>
              <a:rPr lang="en-US" altLang="ko-KR" dirty="0" err="1" smtClean="0"/>
              <a:t>openNL</a:t>
            </a:r>
            <a:r>
              <a:rPr lang="en-US" altLang="ko-KR" dirty="0"/>
              <a:t> 3.0 </a:t>
            </a:r>
            <a:r>
              <a:rPr lang="en-US" altLang="ko-KR" dirty="0">
                <a:hlinkClick r:id="rId7"/>
              </a:rPr>
              <a:t>http://</a:t>
            </a:r>
            <a:r>
              <a:rPr lang="en-US" altLang="ko-KR" dirty="0" smtClean="0">
                <a:hlinkClick r:id="rId7"/>
              </a:rPr>
              <a:t>alice.loria.fr/index.php/software/4-library/23-opennl.html</a:t>
            </a:r>
            <a:r>
              <a:rPr lang="en-US" altLang="ko-KR" dirty="0" smtClean="0"/>
              <a:t> </a:t>
            </a:r>
          </a:p>
          <a:p>
            <a:pPr lvl="1"/>
            <a:r>
              <a:rPr lang="en-US" altLang="ko-KR" dirty="0" smtClean="0"/>
              <a:t>GSS, </a:t>
            </a:r>
            <a:r>
              <a:rPr lang="en-US" altLang="ko-KR" dirty="0" err="1" smtClean="0"/>
              <a:t>MatrixPro</a:t>
            </a:r>
            <a:r>
              <a:rPr lang="en-US" altLang="ko-KR" dirty="0" smtClean="0"/>
              <a:t> </a:t>
            </a:r>
            <a:r>
              <a:rPr lang="en-US" altLang="ko-KR" dirty="0">
                <a:hlinkClick r:id="rId8"/>
              </a:rPr>
              <a:t>http://</a:t>
            </a:r>
            <a:r>
              <a:rPr lang="en-US" altLang="ko-KR" dirty="0" smtClean="0">
                <a:hlinkClick r:id="rId8"/>
              </a:rPr>
              <a:t>www.grusoft.com/GSS.htm</a:t>
            </a:r>
            <a:r>
              <a:rPr lang="en-US" altLang="ko-KR" dirty="0" smtClean="0"/>
              <a:t> </a:t>
            </a:r>
          </a:p>
          <a:p>
            <a:endParaRPr lang="en-US" altLang="ko-KR" dirty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358145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Matrix </a:t>
            </a:r>
            <a:r>
              <a:rPr lang="en-US" altLang="ko-KR" dirty="0" err="1" smtClean="0"/>
              <a:t>Mul</a:t>
            </a:r>
            <a:r>
              <a:rPr lang="en-US" altLang="ko-KR" dirty="0" smtClean="0"/>
              <a:t> in SDK sample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200" b="1" dirty="0" err="1"/>
              <a:t>matrixMul</a:t>
            </a:r>
            <a:r>
              <a:rPr lang="en-US" altLang="ko-KR" sz="1200" b="1" dirty="0"/>
              <a:t>( float* C, float* A, float* B, 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wA</a:t>
            </a:r>
            <a:r>
              <a:rPr lang="en-US" altLang="ko-KR" sz="1200" b="1" dirty="0"/>
              <a:t>, 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wB</a:t>
            </a:r>
            <a:r>
              <a:rPr lang="en-US" altLang="ko-KR" sz="1200" b="1" dirty="0"/>
              <a:t>){</a:t>
            </a:r>
          </a:p>
          <a:p>
            <a:pPr marL="0" indent="0">
              <a:buNone/>
            </a:pPr>
            <a:r>
              <a:rPr lang="en-US" altLang="ko-KR" sz="1200" b="1" dirty="0"/>
              <a:t>    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bx</a:t>
            </a:r>
            <a:r>
              <a:rPr lang="en-US" altLang="ko-KR" sz="1200" b="1" dirty="0"/>
              <a:t> = </a:t>
            </a:r>
            <a:r>
              <a:rPr lang="en-US" altLang="ko-KR" sz="1200" b="1" dirty="0" err="1"/>
              <a:t>blockIdx.x</a:t>
            </a:r>
            <a:r>
              <a:rPr lang="en-US" altLang="ko-KR" sz="1200" b="1" dirty="0"/>
              <a:t>;</a:t>
            </a:r>
          </a:p>
          <a:p>
            <a:pPr marL="0" indent="0">
              <a:buNone/>
            </a:pPr>
            <a:r>
              <a:rPr lang="en-US" altLang="ko-KR" sz="1200" b="1" dirty="0"/>
              <a:t>    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by = </a:t>
            </a:r>
            <a:r>
              <a:rPr lang="en-US" altLang="ko-KR" sz="1200" b="1" dirty="0" err="1"/>
              <a:t>blockIdx.y</a:t>
            </a:r>
            <a:r>
              <a:rPr lang="en-US" altLang="ko-KR" sz="1200" b="1" dirty="0"/>
              <a:t>;</a:t>
            </a:r>
          </a:p>
          <a:p>
            <a:pPr marL="0" indent="0">
              <a:buNone/>
            </a:pPr>
            <a:r>
              <a:rPr lang="en-US" altLang="ko-KR" sz="1200" b="1" dirty="0"/>
              <a:t>    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tx</a:t>
            </a:r>
            <a:r>
              <a:rPr lang="en-US" altLang="ko-KR" sz="1200" b="1" dirty="0"/>
              <a:t> = </a:t>
            </a:r>
            <a:r>
              <a:rPr lang="en-US" altLang="ko-KR" sz="1200" b="1" dirty="0" err="1"/>
              <a:t>threadIdx.x</a:t>
            </a:r>
            <a:r>
              <a:rPr lang="en-US" altLang="ko-KR" sz="1200" b="1" dirty="0"/>
              <a:t>;</a:t>
            </a:r>
          </a:p>
          <a:p>
            <a:pPr marL="0" indent="0">
              <a:buNone/>
            </a:pPr>
            <a:r>
              <a:rPr lang="en-US" altLang="ko-KR" sz="1200" b="1" dirty="0"/>
              <a:t>    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ty</a:t>
            </a:r>
            <a:r>
              <a:rPr lang="en-US" altLang="ko-KR" sz="1200" b="1" dirty="0"/>
              <a:t> = </a:t>
            </a:r>
            <a:r>
              <a:rPr lang="en-US" altLang="ko-KR" sz="1200" b="1" dirty="0" err="1"/>
              <a:t>threadIdx.y</a:t>
            </a:r>
            <a:r>
              <a:rPr lang="en-US" altLang="ko-KR" sz="1200" b="1" dirty="0"/>
              <a:t>;</a:t>
            </a:r>
          </a:p>
          <a:p>
            <a:pPr marL="0" indent="0">
              <a:buNone/>
            </a:pPr>
            <a:r>
              <a:rPr lang="en-US" altLang="ko-KR" sz="1200" b="1" dirty="0"/>
              <a:t>    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aBegin</a:t>
            </a:r>
            <a:r>
              <a:rPr lang="en-US" altLang="ko-KR" sz="1200" b="1" dirty="0"/>
              <a:t> = </a:t>
            </a:r>
            <a:r>
              <a:rPr lang="en-US" altLang="ko-KR" sz="1200" b="1" dirty="0" err="1"/>
              <a:t>wA</a:t>
            </a:r>
            <a:r>
              <a:rPr lang="en-US" altLang="ko-KR" sz="1200" b="1" dirty="0"/>
              <a:t> * BLOCK_SIZE * by;</a:t>
            </a:r>
          </a:p>
          <a:p>
            <a:pPr marL="0" indent="0">
              <a:buNone/>
            </a:pPr>
            <a:r>
              <a:rPr lang="en-US" altLang="ko-KR" sz="1200" b="1" dirty="0"/>
              <a:t>    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aEnd</a:t>
            </a:r>
            <a:r>
              <a:rPr lang="en-US" altLang="ko-KR" sz="1200" b="1" dirty="0"/>
              <a:t>   = </a:t>
            </a:r>
            <a:r>
              <a:rPr lang="en-US" altLang="ko-KR" sz="1200" b="1" dirty="0" err="1"/>
              <a:t>aBegin</a:t>
            </a:r>
            <a:r>
              <a:rPr lang="en-US" altLang="ko-KR" sz="1200" b="1" dirty="0"/>
              <a:t> + </a:t>
            </a:r>
            <a:r>
              <a:rPr lang="en-US" altLang="ko-KR" sz="1200" b="1" dirty="0" err="1"/>
              <a:t>wA</a:t>
            </a:r>
            <a:r>
              <a:rPr lang="en-US" altLang="ko-KR" sz="1200" b="1" dirty="0"/>
              <a:t> - 1;</a:t>
            </a:r>
          </a:p>
          <a:p>
            <a:pPr marL="0" indent="0">
              <a:buNone/>
            </a:pPr>
            <a:r>
              <a:rPr lang="en-US" altLang="ko-KR" sz="1200" b="1" dirty="0"/>
              <a:t>    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aStep</a:t>
            </a:r>
            <a:r>
              <a:rPr lang="en-US" altLang="ko-KR" sz="1200" b="1" dirty="0"/>
              <a:t>  = BLOCK_SIZE;</a:t>
            </a:r>
          </a:p>
          <a:p>
            <a:pPr marL="0" indent="0">
              <a:buNone/>
            </a:pPr>
            <a:r>
              <a:rPr lang="en-US" altLang="ko-KR" sz="1200" b="1" dirty="0"/>
              <a:t>    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bBegin</a:t>
            </a:r>
            <a:r>
              <a:rPr lang="en-US" altLang="ko-KR" sz="1200" b="1" dirty="0"/>
              <a:t> = BLOCK_SIZE * </a:t>
            </a:r>
            <a:r>
              <a:rPr lang="en-US" altLang="ko-KR" sz="1200" b="1" dirty="0" err="1"/>
              <a:t>bx</a:t>
            </a:r>
            <a:r>
              <a:rPr lang="en-US" altLang="ko-KR" sz="1200" b="1" dirty="0"/>
              <a:t>;</a:t>
            </a:r>
          </a:p>
          <a:p>
            <a:pPr marL="0" indent="0">
              <a:buNone/>
            </a:pPr>
            <a:r>
              <a:rPr lang="en-US" altLang="ko-KR" sz="1200" b="1" dirty="0"/>
              <a:t>    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</a:t>
            </a:r>
            <a:r>
              <a:rPr lang="en-US" altLang="ko-KR" sz="1200" b="1" dirty="0" err="1"/>
              <a:t>bStep</a:t>
            </a:r>
            <a:r>
              <a:rPr lang="en-US" altLang="ko-KR" sz="1200" b="1" dirty="0"/>
              <a:t>  = BLOCK_SIZE * </a:t>
            </a:r>
            <a:r>
              <a:rPr lang="en-US" altLang="ko-KR" sz="1200" b="1" dirty="0" err="1"/>
              <a:t>wB</a:t>
            </a:r>
            <a:r>
              <a:rPr lang="en-US" altLang="ko-KR" sz="1200" b="1" dirty="0"/>
              <a:t>;</a:t>
            </a:r>
          </a:p>
          <a:p>
            <a:pPr marL="0" indent="0">
              <a:buNone/>
            </a:pPr>
            <a:r>
              <a:rPr lang="en-US" altLang="ko-KR" sz="1200" b="1" dirty="0"/>
              <a:t>    float </a:t>
            </a:r>
            <a:r>
              <a:rPr lang="en-US" altLang="ko-KR" sz="1200" b="1" dirty="0" err="1"/>
              <a:t>Csub</a:t>
            </a:r>
            <a:r>
              <a:rPr lang="en-US" altLang="ko-KR" sz="1200" b="1" dirty="0"/>
              <a:t> = 0;</a:t>
            </a:r>
          </a:p>
          <a:p>
            <a:pPr marL="0" indent="0">
              <a:buNone/>
            </a:pPr>
            <a:r>
              <a:rPr lang="en-US" altLang="ko-KR" sz="1200" b="1" dirty="0"/>
              <a:t>    for (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a = </a:t>
            </a:r>
            <a:r>
              <a:rPr lang="en-US" altLang="ko-KR" sz="1200" b="1" dirty="0" err="1"/>
              <a:t>aBegin</a:t>
            </a:r>
            <a:r>
              <a:rPr lang="en-US" altLang="ko-KR" sz="1200" b="1" dirty="0"/>
              <a:t>, b = </a:t>
            </a:r>
            <a:r>
              <a:rPr lang="en-US" altLang="ko-KR" sz="1200" b="1" dirty="0" err="1"/>
              <a:t>bBegin</a:t>
            </a:r>
            <a:r>
              <a:rPr lang="en-US" altLang="ko-KR" sz="1200" b="1" dirty="0"/>
              <a:t>;</a:t>
            </a:r>
          </a:p>
          <a:p>
            <a:pPr marL="0" indent="0">
              <a:buNone/>
            </a:pPr>
            <a:r>
              <a:rPr lang="en-US" altLang="ko-KR" sz="1200" b="1" dirty="0"/>
              <a:t>             a &lt;= </a:t>
            </a:r>
            <a:r>
              <a:rPr lang="en-US" altLang="ko-KR" sz="1200" b="1" dirty="0" err="1"/>
              <a:t>aEnd</a:t>
            </a:r>
            <a:r>
              <a:rPr lang="en-US" altLang="ko-KR" sz="1200" b="1" dirty="0"/>
              <a:t>;</a:t>
            </a:r>
          </a:p>
          <a:p>
            <a:pPr marL="0" indent="0">
              <a:buNone/>
            </a:pPr>
            <a:r>
              <a:rPr lang="en-US" altLang="ko-KR" sz="1200" b="1" dirty="0"/>
              <a:t>             a += </a:t>
            </a:r>
            <a:r>
              <a:rPr lang="en-US" altLang="ko-KR" sz="1200" b="1" dirty="0" err="1"/>
              <a:t>aStep</a:t>
            </a:r>
            <a:r>
              <a:rPr lang="en-US" altLang="ko-KR" sz="1200" b="1" dirty="0"/>
              <a:t>, b += </a:t>
            </a:r>
            <a:r>
              <a:rPr lang="en-US" altLang="ko-KR" sz="1200" b="1" dirty="0" err="1"/>
              <a:t>bStep</a:t>
            </a:r>
            <a:r>
              <a:rPr lang="en-US" altLang="ko-KR" sz="1200" b="1" dirty="0"/>
              <a:t>) {</a:t>
            </a:r>
          </a:p>
          <a:p>
            <a:pPr marL="0" indent="0">
              <a:buNone/>
            </a:pPr>
            <a:r>
              <a:rPr lang="en-US" altLang="ko-KR" sz="1200" b="1" dirty="0"/>
              <a:t>        __shared__ float As[BLOCK_SIZE][BLOCK_SIZE];</a:t>
            </a:r>
          </a:p>
          <a:p>
            <a:pPr marL="0" indent="0">
              <a:buNone/>
            </a:pPr>
            <a:r>
              <a:rPr lang="en-US" altLang="ko-KR" sz="1200" b="1" dirty="0"/>
              <a:t>        __shared__ float </a:t>
            </a:r>
            <a:r>
              <a:rPr lang="en-US" altLang="ko-KR" sz="1200" b="1" dirty="0" err="1"/>
              <a:t>Bs</a:t>
            </a:r>
            <a:r>
              <a:rPr lang="en-US" altLang="ko-KR" sz="1200" b="1" dirty="0"/>
              <a:t>[BLOCK_SIZE][BLOCK_SIZE];</a:t>
            </a:r>
          </a:p>
          <a:p>
            <a:pPr marL="0" indent="0">
              <a:buNone/>
            </a:pPr>
            <a:r>
              <a:rPr lang="en-US" altLang="ko-KR" sz="1200" b="1" dirty="0"/>
              <a:t>        AS(</a:t>
            </a:r>
            <a:r>
              <a:rPr lang="en-US" altLang="ko-KR" sz="1200" b="1" dirty="0" err="1"/>
              <a:t>ty</a:t>
            </a:r>
            <a:r>
              <a:rPr lang="en-US" altLang="ko-KR" sz="1200" b="1" dirty="0"/>
              <a:t>, </a:t>
            </a:r>
            <a:r>
              <a:rPr lang="en-US" altLang="ko-KR" sz="1200" b="1" dirty="0" err="1"/>
              <a:t>tx</a:t>
            </a:r>
            <a:r>
              <a:rPr lang="en-US" altLang="ko-KR" sz="1200" b="1" dirty="0"/>
              <a:t>) = A[a + </a:t>
            </a:r>
            <a:r>
              <a:rPr lang="en-US" altLang="ko-KR" sz="1200" b="1" dirty="0" err="1"/>
              <a:t>wA</a:t>
            </a:r>
            <a:r>
              <a:rPr lang="en-US" altLang="ko-KR" sz="1200" b="1" dirty="0"/>
              <a:t> * </a:t>
            </a:r>
            <a:r>
              <a:rPr lang="en-US" altLang="ko-KR" sz="1200" b="1" dirty="0" err="1"/>
              <a:t>ty</a:t>
            </a:r>
            <a:r>
              <a:rPr lang="en-US" altLang="ko-KR" sz="1200" b="1" dirty="0"/>
              <a:t> + </a:t>
            </a:r>
            <a:r>
              <a:rPr lang="en-US" altLang="ko-KR" sz="1200" b="1" dirty="0" err="1"/>
              <a:t>tx</a:t>
            </a:r>
            <a:r>
              <a:rPr lang="en-US" altLang="ko-KR" sz="1200" b="1" dirty="0"/>
              <a:t>];</a:t>
            </a:r>
          </a:p>
          <a:p>
            <a:pPr marL="0" indent="0">
              <a:buNone/>
            </a:pPr>
            <a:r>
              <a:rPr lang="en-US" altLang="ko-KR" sz="1200" b="1" dirty="0"/>
              <a:t>        BS(</a:t>
            </a:r>
            <a:r>
              <a:rPr lang="en-US" altLang="ko-KR" sz="1200" b="1" dirty="0" err="1"/>
              <a:t>ty</a:t>
            </a:r>
            <a:r>
              <a:rPr lang="en-US" altLang="ko-KR" sz="1200" b="1" dirty="0"/>
              <a:t>, </a:t>
            </a:r>
            <a:r>
              <a:rPr lang="en-US" altLang="ko-KR" sz="1200" b="1" dirty="0" err="1"/>
              <a:t>tx</a:t>
            </a:r>
            <a:r>
              <a:rPr lang="en-US" altLang="ko-KR" sz="1200" b="1" dirty="0"/>
              <a:t>) = B[b + </a:t>
            </a:r>
            <a:r>
              <a:rPr lang="en-US" altLang="ko-KR" sz="1200" b="1" dirty="0" err="1"/>
              <a:t>wB</a:t>
            </a:r>
            <a:r>
              <a:rPr lang="en-US" altLang="ko-KR" sz="1200" b="1" dirty="0"/>
              <a:t> * </a:t>
            </a:r>
            <a:r>
              <a:rPr lang="en-US" altLang="ko-KR" sz="1200" b="1" dirty="0" err="1"/>
              <a:t>ty</a:t>
            </a:r>
            <a:r>
              <a:rPr lang="en-US" altLang="ko-KR" sz="1200" b="1" dirty="0"/>
              <a:t> + </a:t>
            </a:r>
            <a:r>
              <a:rPr lang="en-US" altLang="ko-KR" sz="1200" b="1" dirty="0" err="1"/>
              <a:t>tx</a:t>
            </a:r>
            <a:r>
              <a:rPr lang="en-US" altLang="ko-KR" sz="1200" b="1" dirty="0"/>
              <a:t>];</a:t>
            </a:r>
          </a:p>
          <a:p>
            <a:pPr marL="0" indent="0">
              <a:buNone/>
            </a:pPr>
            <a:r>
              <a:rPr lang="en-US" altLang="ko-KR" sz="1200" b="1" dirty="0"/>
              <a:t>        __</a:t>
            </a:r>
            <a:r>
              <a:rPr lang="en-US" altLang="ko-KR" sz="1200" b="1" dirty="0" err="1"/>
              <a:t>syncthreads</a:t>
            </a:r>
            <a:r>
              <a:rPr lang="en-US" altLang="ko-KR" sz="1200" b="1" dirty="0"/>
              <a:t>();</a:t>
            </a:r>
          </a:p>
          <a:p>
            <a:pPr marL="0" indent="0">
              <a:buNone/>
            </a:pPr>
            <a:r>
              <a:rPr lang="en-US" altLang="ko-KR" sz="1200" b="1" dirty="0"/>
              <a:t>#pragma unroll</a:t>
            </a:r>
          </a:p>
          <a:p>
            <a:pPr marL="0" indent="0">
              <a:buNone/>
            </a:pPr>
            <a:r>
              <a:rPr lang="en-US" altLang="ko-KR" sz="1200" b="1" dirty="0"/>
              <a:t>        for (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k = 0; k &lt; BLOCK_SIZE; ++k)</a:t>
            </a:r>
          </a:p>
          <a:p>
            <a:pPr marL="0" indent="0">
              <a:buNone/>
            </a:pPr>
            <a:r>
              <a:rPr lang="en-US" altLang="ko-KR" sz="1200" b="1" dirty="0"/>
              <a:t>            </a:t>
            </a:r>
            <a:r>
              <a:rPr lang="en-US" altLang="ko-KR" sz="1200" b="1" dirty="0" err="1"/>
              <a:t>Csub</a:t>
            </a:r>
            <a:r>
              <a:rPr lang="en-US" altLang="ko-KR" sz="1200" b="1" dirty="0"/>
              <a:t> += AS(</a:t>
            </a:r>
            <a:r>
              <a:rPr lang="en-US" altLang="ko-KR" sz="1200" b="1" dirty="0" err="1"/>
              <a:t>ty</a:t>
            </a:r>
            <a:r>
              <a:rPr lang="en-US" altLang="ko-KR" sz="1200" b="1" dirty="0"/>
              <a:t>, k) * BS(k, </a:t>
            </a:r>
            <a:r>
              <a:rPr lang="en-US" altLang="ko-KR" sz="1200" b="1" dirty="0" err="1"/>
              <a:t>tx</a:t>
            </a:r>
            <a:r>
              <a:rPr lang="en-US" altLang="ko-KR" sz="1200" b="1" dirty="0"/>
              <a:t>);</a:t>
            </a:r>
          </a:p>
          <a:p>
            <a:pPr marL="0" indent="0">
              <a:buNone/>
            </a:pPr>
            <a:r>
              <a:rPr lang="en-US" altLang="ko-KR" sz="1200" b="1" dirty="0"/>
              <a:t>        __</a:t>
            </a:r>
            <a:r>
              <a:rPr lang="en-US" altLang="ko-KR" sz="1200" b="1" dirty="0" err="1"/>
              <a:t>syncthreads</a:t>
            </a:r>
            <a:r>
              <a:rPr lang="en-US" altLang="ko-KR" sz="1200" b="1" dirty="0"/>
              <a:t>();</a:t>
            </a:r>
          </a:p>
          <a:p>
            <a:pPr marL="0" indent="0">
              <a:buNone/>
            </a:pPr>
            <a:r>
              <a:rPr lang="en-US" altLang="ko-KR" sz="1200" b="1" dirty="0"/>
              <a:t>    }</a:t>
            </a:r>
          </a:p>
          <a:p>
            <a:pPr marL="0" indent="0">
              <a:buNone/>
            </a:pPr>
            <a:r>
              <a:rPr lang="en-US" altLang="ko-KR" sz="1200" b="1" dirty="0"/>
              <a:t>    </a:t>
            </a:r>
            <a:r>
              <a:rPr lang="en-US" altLang="ko-KR" sz="1200" b="1" dirty="0" err="1"/>
              <a:t>int</a:t>
            </a:r>
            <a:r>
              <a:rPr lang="en-US" altLang="ko-KR" sz="1200" b="1" dirty="0"/>
              <a:t> c = </a:t>
            </a:r>
            <a:r>
              <a:rPr lang="en-US" altLang="ko-KR" sz="1200" b="1" dirty="0" err="1"/>
              <a:t>wB</a:t>
            </a:r>
            <a:r>
              <a:rPr lang="en-US" altLang="ko-KR" sz="1200" b="1" dirty="0"/>
              <a:t> * BLOCK_SIZE * by + BLOCK_SIZE * </a:t>
            </a:r>
            <a:r>
              <a:rPr lang="en-US" altLang="ko-KR" sz="1200" b="1" dirty="0" err="1"/>
              <a:t>bx</a:t>
            </a:r>
            <a:r>
              <a:rPr lang="en-US" altLang="ko-KR" sz="1200" b="1" dirty="0"/>
              <a:t>;</a:t>
            </a:r>
          </a:p>
          <a:p>
            <a:pPr marL="0" indent="0">
              <a:buNone/>
            </a:pPr>
            <a:r>
              <a:rPr lang="en-US" altLang="ko-KR" sz="1200" b="1" dirty="0"/>
              <a:t>    C[c + </a:t>
            </a:r>
            <a:r>
              <a:rPr lang="en-US" altLang="ko-KR" sz="1200" b="1" dirty="0" err="1"/>
              <a:t>wB</a:t>
            </a:r>
            <a:r>
              <a:rPr lang="en-US" altLang="ko-KR" sz="1200" b="1" dirty="0"/>
              <a:t> * </a:t>
            </a:r>
            <a:r>
              <a:rPr lang="en-US" altLang="ko-KR" sz="1200" b="1" dirty="0" err="1"/>
              <a:t>ty</a:t>
            </a:r>
            <a:r>
              <a:rPr lang="en-US" altLang="ko-KR" sz="1200" b="1" dirty="0"/>
              <a:t> + </a:t>
            </a:r>
            <a:r>
              <a:rPr lang="en-US" altLang="ko-KR" sz="1200" b="1" dirty="0" err="1"/>
              <a:t>tx</a:t>
            </a:r>
            <a:r>
              <a:rPr lang="en-US" altLang="ko-KR" sz="1200" b="1" dirty="0"/>
              <a:t>] = </a:t>
            </a:r>
            <a:r>
              <a:rPr lang="en-US" altLang="ko-KR" sz="1200" b="1" dirty="0" err="1"/>
              <a:t>Csub</a:t>
            </a:r>
            <a:r>
              <a:rPr lang="en-US" altLang="ko-KR" sz="1200" b="1" dirty="0"/>
              <a:t>;</a:t>
            </a:r>
          </a:p>
          <a:p>
            <a:pPr marL="0" indent="0">
              <a:buNone/>
            </a:pPr>
            <a:r>
              <a:rPr lang="en-US" altLang="ko-KR" sz="1200" b="1" dirty="0"/>
              <a:t>}</a:t>
            </a:r>
            <a:endParaRPr lang="ko-KR" altLang="en-US" sz="1200" b="1" dirty="0"/>
          </a:p>
        </p:txBody>
      </p:sp>
    </p:spTree>
    <p:extLst>
      <p:ext uri="{BB962C8B-B14F-4D97-AF65-F5344CB8AC3E}">
        <p14:creationId xmlns:p14="http://schemas.microsoft.com/office/powerpoint/2010/main" xmlns="" val="1684282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 smtClean="0"/>
              <a:t>BLAS Parameters</a:t>
            </a:r>
            <a:endParaRPr lang="en-US" altLang="ko-K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9766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600" b="1" dirty="0" err="1" smtClean="0"/>
              <a:t>Netlib</a:t>
            </a:r>
            <a:r>
              <a:rPr lang="en-US" altLang="ko-KR" sz="1600" b="1" dirty="0" smtClean="0"/>
              <a:t> </a:t>
            </a:r>
            <a:r>
              <a:rPr lang="en-US" altLang="ko-KR" sz="1600" b="1" dirty="0" err="1" smtClean="0"/>
              <a:t>fortran</a:t>
            </a:r>
            <a:r>
              <a:rPr lang="en-US" altLang="ko-KR" sz="1600" b="1" dirty="0" smtClean="0"/>
              <a:t> BLAS</a:t>
            </a:r>
          </a:p>
          <a:p>
            <a:pPr marL="0" indent="0">
              <a:buNone/>
            </a:pPr>
            <a:endParaRPr lang="en-US" altLang="ko-KR" sz="1600" b="1" dirty="0" smtClean="0"/>
          </a:p>
          <a:p>
            <a:pPr marL="0" indent="0">
              <a:buNone/>
            </a:pPr>
            <a:r>
              <a:rPr lang="en-US" altLang="ko-KR" sz="1600" b="1" dirty="0" smtClean="0"/>
              <a:t>DGEMM(TRANSA, TRANSB, </a:t>
            </a:r>
          </a:p>
          <a:p>
            <a:pPr marL="0" indent="0"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 M, N, K, </a:t>
            </a:r>
          </a:p>
          <a:p>
            <a:pPr marL="0" indent="0"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 ALPHA, </a:t>
            </a:r>
          </a:p>
          <a:p>
            <a:pPr marL="0" indent="0"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 A, LDA, B, LDB, </a:t>
            </a:r>
          </a:p>
          <a:p>
            <a:pPr marL="0" indent="0"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 BETA, </a:t>
            </a:r>
          </a:p>
          <a:p>
            <a:pPr marL="0" indent="0">
              <a:buNone/>
            </a:pPr>
            <a:r>
              <a:rPr lang="en-US" altLang="ko-KR" sz="1600" b="1" dirty="0"/>
              <a:t> </a:t>
            </a:r>
            <a:r>
              <a:rPr lang="en-US" altLang="ko-KR" sz="1600" b="1" dirty="0" smtClean="0"/>
              <a:t>            C, LDC ) </a:t>
            </a:r>
          </a:p>
          <a:p>
            <a:pPr marL="0" indent="0">
              <a:buNone/>
            </a:pPr>
            <a:endParaRPr lang="en-US" altLang="ko-KR" sz="1400" b="1" dirty="0" smtClean="0"/>
          </a:p>
          <a:p>
            <a:pPr marL="0" indent="0">
              <a:buNone/>
            </a:pPr>
            <a:endParaRPr lang="nl-NL" altLang="ko-KR" sz="2000" b="1" dirty="0" smtClean="0"/>
          </a:p>
          <a:p>
            <a:pPr marL="0" indent="0">
              <a:buNone/>
            </a:pPr>
            <a:r>
              <a:rPr lang="nl-NL" altLang="ko-KR" sz="2000" b="1" dirty="0" smtClean="0"/>
              <a:t>DGEMM means NOT   </a:t>
            </a:r>
            <a:r>
              <a:rPr lang="nl-NL" altLang="ko-KR" sz="2000" b="1" dirty="0" smtClean="0">
                <a:solidFill>
                  <a:srgbClr val="FF0000"/>
                </a:solidFill>
              </a:rPr>
              <a:t>C :=  A * B   </a:t>
            </a:r>
          </a:p>
          <a:p>
            <a:pPr marL="0" indent="0">
              <a:buNone/>
            </a:pPr>
            <a:r>
              <a:rPr lang="nl-NL" altLang="ko-KR" sz="2000" b="1" dirty="0">
                <a:solidFill>
                  <a:schemeClr val="bg1"/>
                </a:solidFill>
              </a:rPr>
              <a:t>DGEMM means </a:t>
            </a:r>
            <a:r>
              <a:rPr lang="nl-NL" altLang="ko-KR" sz="2000" b="1" dirty="0" smtClean="0"/>
              <a:t>BUT   </a:t>
            </a:r>
            <a:r>
              <a:rPr lang="nl-NL" altLang="ko-KR" sz="2000" b="1" dirty="0" smtClean="0">
                <a:solidFill>
                  <a:srgbClr val="FF0000"/>
                </a:solidFill>
              </a:rPr>
              <a:t>C  := </a:t>
            </a:r>
            <a:r>
              <a:rPr lang="nl-NL" altLang="ko-KR" sz="2000" b="1" dirty="0">
                <a:solidFill>
                  <a:srgbClr val="FF0000"/>
                </a:solidFill>
              </a:rPr>
              <a:t>alpha*op( A </a:t>
            </a:r>
            <a:r>
              <a:rPr lang="nl-NL" altLang="ko-KR" sz="2000" b="1" dirty="0" smtClean="0">
                <a:solidFill>
                  <a:srgbClr val="FF0000"/>
                </a:solidFill>
              </a:rPr>
              <a:t>) * op</a:t>
            </a:r>
            <a:r>
              <a:rPr lang="nl-NL" altLang="ko-KR" sz="2000" b="1" dirty="0">
                <a:solidFill>
                  <a:srgbClr val="FF0000"/>
                </a:solidFill>
              </a:rPr>
              <a:t>( B ) + </a:t>
            </a:r>
            <a:r>
              <a:rPr lang="nl-NL" altLang="ko-KR" sz="2000" b="1" dirty="0" smtClean="0">
                <a:solidFill>
                  <a:srgbClr val="FF0000"/>
                </a:solidFill>
              </a:rPr>
              <a:t>beta*C</a:t>
            </a:r>
            <a:r>
              <a:rPr lang="nl-NL" altLang="ko-KR" sz="2000" b="1" dirty="0">
                <a:solidFill>
                  <a:srgbClr val="FF0000"/>
                </a:solidFill>
              </a:rPr>
              <a:t> </a:t>
            </a:r>
            <a:endParaRPr lang="nl-NL" altLang="ko-KR" sz="2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nl-NL" altLang="ko-KR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nl-NL" altLang="ko-KR" sz="2000" b="1" dirty="0" smtClean="0">
                <a:solidFill>
                  <a:srgbClr val="FF0000"/>
                </a:solidFill>
              </a:rPr>
              <a:t>TRANSA/B ( N  or T/C)</a:t>
            </a:r>
          </a:p>
          <a:p>
            <a:pPr marL="0" indent="0">
              <a:buNone/>
            </a:pPr>
            <a:r>
              <a:rPr lang="nl-NL" altLang="ko-KR" sz="2000" b="1" dirty="0" smtClean="0">
                <a:solidFill>
                  <a:srgbClr val="FF0000"/>
                </a:solidFill>
              </a:rPr>
              <a:t>A,B,C : 2D Array (MxN = MxK * KxN)</a:t>
            </a:r>
            <a:endParaRPr lang="en-US" altLang="ko-K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774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DGEMM example in GSL</a:t>
            </a:r>
            <a:endParaRPr lang="ko-KR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764704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#include </a:t>
            </a:r>
            <a:r>
              <a:rPr lang="en-US" altLang="ko-KR" b="1" dirty="0"/>
              <a:t>&lt;</a:t>
            </a:r>
            <a:r>
              <a:rPr lang="en-US" altLang="ko-KR" b="1" dirty="0" err="1"/>
              <a:t>stdio.h</a:t>
            </a:r>
            <a:r>
              <a:rPr lang="en-US" altLang="ko-KR" b="1" dirty="0"/>
              <a:t>&gt; </a:t>
            </a:r>
          </a:p>
          <a:p>
            <a:r>
              <a:rPr lang="en-US" altLang="ko-K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#include </a:t>
            </a:r>
            <a:r>
              <a:rPr lang="en-US" altLang="ko-KR" b="1" dirty="0"/>
              <a:t>&lt;</a:t>
            </a:r>
            <a:r>
              <a:rPr lang="en-US" altLang="ko-KR" b="1" dirty="0" err="1"/>
              <a:t>gsl</a:t>
            </a:r>
            <a:r>
              <a:rPr lang="en-US" altLang="ko-KR" b="1" dirty="0"/>
              <a:t>/</a:t>
            </a:r>
            <a:r>
              <a:rPr lang="en-US" altLang="ko-KR" b="1" dirty="0" err="1"/>
              <a:t>gsl_blas.h</a:t>
            </a:r>
            <a:r>
              <a:rPr lang="en-US" altLang="ko-KR" b="1" dirty="0"/>
              <a:t>&gt; </a:t>
            </a:r>
          </a:p>
          <a:p>
            <a:endParaRPr lang="en-US" altLang="ko-KR" b="1" dirty="0"/>
          </a:p>
          <a:p>
            <a:r>
              <a:rPr lang="en-US" altLang="ko-KR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int</a:t>
            </a:r>
            <a:r>
              <a:rPr lang="en-US" altLang="ko-KR" b="1" dirty="0"/>
              <a:t> main (</a:t>
            </a:r>
            <a:r>
              <a:rPr lang="en-US" altLang="ko-K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void</a:t>
            </a:r>
            <a:r>
              <a:rPr lang="en-US" altLang="ko-KR" b="1" dirty="0"/>
              <a:t>) { </a:t>
            </a:r>
          </a:p>
          <a:p>
            <a:r>
              <a:rPr lang="en-US" altLang="ko-KR" b="1" dirty="0"/>
              <a:t>	</a:t>
            </a:r>
            <a:r>
              <a:rPr lang="en-US" altLang="ko-K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double</a:t>
            </a:r>
            <a:r>
              <a:rPr lang="en-US" altLang="ko-KR" b="1" dirty="0"/>
              <a:t> a</a:t>
            </a:r>
            <a:r>
              <a:rPr lang="en-US" altLang="ko-KR" b="1" dirty="0" smtClean="0"/>
              <a:t>[ ] </a:t>
            </a:r>
            <a:r>
              <a:rPr lang="en-US" altLang="ko-KR" b="1" dirty="0"/>
              <a:t>= { 0.11, 0.12, 0.13, 0.21, 0.22, 0.23 }; </a:t>
            </a:r>
          </a:p>
          <a:p>
            <a:r>
              <a:rPr lang="en-US" altLang="ko-KR" b="1" dirty="0"/>
              <a:t>	</a:t>
            </a:r>
            <a:r>
              <a:rPr lang="en-US" altLang="ko-K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double</a:t>
            </a:r>
            <a:r>
              <a:rPr lang="en-US" altLang="ko-KR" b="1" dirty="0"/>
              <a:t> b</a:t>
            </a:r>
            <a:r>
              <a:rPr lang="en-US" altLang="ko-KR" b="1" dirty="0" smtClean="0"/>
              <a:t>[ ] </a:t>
            </a:r>
            <a:r>
              <a:rPr lang="en-US" altLang="ko-KR" b="1" dirty="0"/>
              <a:t>= { 1011, 1012, 1021, 1022, 1031, 1032 }; </a:t>
            </a:r>
          </a:p>
          <a:p>
            <a:r>
              <a:rPr lang="en-US" altLang="ko-KR" b="1" dirty="0"/>
              <a:t>	</a:t>
            </a:r>
            <a:r>
              <a:rPr lang="en-US" altLang="ko-K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double</a:t>
            </a:r>
            <a:r>
              <a:rPr lang="en-US" altLang="ko-KR" b="1" dirty="0"/>
              <a:t> c</a:t>
            </a:r>
            <a:r>
              <a:rPr lang="en-US" altLang="ko-KR" b="1" dirty="0" smtClean="0"/>
              <a:t>[ ] </a:t>
            </a:r>
            <a:r>
              <a:rPr lang="en-US" altLang="ko-KR" b="1" dirty="0"/>
              <a:t>= { 0.00, 0.00, 0.00, 0.00 }; </a:t>
            </a:r>
          </a:p>
          <a:p>
            <a:endParaRPr lang="en-US" altLang="ko-KR" b="1" dirty="0"/>
          </a:p>
          <a:p>
            <a:r>
              <a:rPr lang="en-US" altLang="ko-KR" b="1" dirty="0"/>
              <a:t>	</a:t>
            </a:r>
            <a:r>
              <a:rPr lang="en-US" altLang="ko-KR" b="1" dirty="0" err="1"/>
              <a:t>gsl_matrix_view</a:t>
            </a:r>
            <a:r>
              <a:rPr lang="en-US" altLang="ko-KR" b="1" dirty="0"/>
              <a:t> A = </a:t>
            </a:r>
            <a:r>
              <a:rPr lang="en-US" altLang="ko-KR" b="1" dirty="0" err="1"/>
              <a:t>gsl_matrix_view_array</a:t>
            </a:r>
            <a:r>
              <a:rPr lang="en-US" altLang="ko-KR" b="1" dirty="0"/>
              <a:t>(a, 2, 3); </a:t>
            </a:r>
          </a:p>
          <a:p>
            <a:r>
              <a:rPr lang="en-US" altLang="ko-KR" b="1" dirty="0"/>
              <a:t>	</a:t>
            </a:r>
            <a:r>
              <a:rPr lang="en-US" altLang="ko-KR" b="1" dirty="0" err="1"/>
              <a:t>gsl_matrix_view</a:t>
            </a:r>
            <a:r>
              <a:rPr lang="en-US" altLang="ko-KR" b="1" dirty="0"/>
              <a:t> B = </a:t>
            </a:r>
            <a:r>
              <a:rPr lang="en-US" altLang="ko-KR" b="1" dirty="0" err="1"/>
              <a:t>gsl_matrix_view_array</a:t>
            </a:r>
            <a:r>
              <a:rPr lang="en-US" altLang="ko-KR" b="1" dirty="0"/>
              <a:t>(b, 3, 2); </a:t>
            </a:r>
          </a:p>
          <a:p>
            <a:r>
              <a:rPr lang="en-US" altLang="ko-KR" b="1" dirty="0"/>
              <a:t>	</a:t>
            </a:r>
            <a:r>
              <a:rPr lang="en-US" altLang="ko-KR" b="1" dirty="0" err="1"/>
              <a:t>gsl_matrix_view</a:t>
            </a:r>
            <a:r>
              <a:rPr lang="en-US" altLang="ko-KR" b="1" dirty="0"/>
              <a:t> C = </a:t>
            </a:r>
            <a:r>
              <a:rPr lang="en-US" altLang="ko-KR" b="1" dirty="0" err="1"/>
              <a:t>gsl_matrix_view_array</a:t>
            </a:r>
            <a:r>
              <a:rPr lang="en-US" altLang="ko-KR" b="1" dirty="0"/>
              <a:t>(c, 2, 2); </a:t>
            </a:r>
          </a:p>
          <a:p>
            <a:endParaRPr lang="en-US" altLang="ko-KR" b="1" dirty="0"/>
          </a:p>
          <a:p>
            <a:r>
              <a:rPr lang="en-US" altLang="ko-KR" b="1" dirty="0"/>
              <a:t>	/* Compute C = A B */ </a:t>
            </a:r>
          </a:p>
          <a:p>
            <a:r>
              <a:rPr lang="en-US" altLang="ko-KR" b="1" dirty="0"/>
              <a:t>	</a:t>
            </a:r>
            <a:r>
              <a:rPr lang="en-US" altLang="ko-KR" b="1" dirty="0" err="1"/>
              <a:t>gsl_blas_dgemm</a:t>
            </a:r>
            <a:r>
              <a:rPr lang="en-US" altLang="ko-KR" b="1" dirty="0"/>
              <a:t> (</a:t>
            </a:r>
            <a:r>
              <a:rPr lang="en-US" altLang="ko-KR" b="1" dirty="0" err="1"/>
              <a:t>CblasNoTrans</a:t>
            </a:r>
            <a:r>
              <a:rPr lang="en-US" altLang="ko-KR" b="1" dirty="0"/>
              <a:t>, </a:t>
            </a:r>
            <a:r>
              <a:rPr lang="en-US" altLang="ko-KR" b="1" dirty="0" err="1"/>
              <a:t>CblasNoTrans</a:t>
            </a:r>
            <a:r>
              <a:rPr lang="en-US" altLang="ko-KR" b="1" dirty="0" smtClean="0"/>
              <a:t>,</a:t>
            </a:r>
            <a:br>
              <a:rPr lang="en-US" altLang="ko-KR" b="1" dirty="0" smtClean="0"/>
            </a:br>
            <a:r>
              <a:rPr lang="en-US" altLang="ko-KR" b="1" dirty="0" smtClean="0"/>
              <a:t>                                     </a:t>
            </a:r>
            <a:r>
              <a:rPr lang="en-US" altLang="ko-KR" b="1" dirty="0"/>
              <a:t>1.0, </a:t>
            </a:r>
            <a:r>
              <a:rPr lang="en-US" altLang="ko-KR" b="1" dirty="0" smtClean="0"/>
              <a:t>&amp;</a:t>
            </a:r>
            <a:r>
              <a:rPr lang="en-US" altLang="ko-KR" b="1" dirty="0" err="1"/>
              <a:t>A.matrix</a:t>
            </a:r>
            <a:r>
              <a:rPr lang="en-US" altLang="ko-KR" b="1" dirty="0"/>
              <a:t>, &amp;</a:t>
            </a:r>
            <a:r>
              <a:rPr lang="en-US" altLang="ko-KR" b="1" dirty="0" err="1"/>
              <a:t>B.matrix</a:t>
            </a:r>
            <a:r>
              <a:rPr lang="en-US" altLang="ko-KR" b="1" dirty="0"/>
              <a:t>, 0.0,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r>
              <a:rPr lang="en-US" altLang="ko-KR" b="1" dirty="0" smtClean="0"/>
              <a:t>                                    &amp;</a:t>
            </a:r>
            <a:r>
              <a:rPr lang="en-US" altLang="ko-KR" b="1" dirty="0" err="1"/>
              <a:t>C.matrix</a:t>
            </a:r>
            <a:r>
              <a:rPr lang="en-US" altLang="ko-KR" b="1" dirty="0"/>
              <a:t>); </a:t>
            </a:r>
          </a:p>
          <a:p>
            <a:r>
              <a:rPr lang="en-US" altLang="ko-KR" b="1" dirty="0"/>
              <a:t>	</a:t>
            </a:r>
            <a:r>
              <a:rPr lang="en-US" altLang="ko-KR" b="1" dirty="0" err="1"/>
              <a:t>printf</a:t>
            </a:r>
            <a:r>
              <a:rPr lang="en-US" altLang="ko-KR" b="1" dirty="0"/>
              <a:t> ("[ %g, %g\n", c[0], c[1]); </a:t>
            </a:r>
          </a:p>
          <a:p>
            <a:r>
              <a:rPr lang="en-US" altLang="ko-KR" b="1" dirty="0"/>
              <a:t>	</a:t>
            </a:r>
            <a:r>
              <a:rPr lang="en-US" altLang="ko-KR" b="1" dirty="0" err="1"/>
              <a:t>printf</a:t>
            </a:r>
            <a:r>
              <a:rPr lang="en-US" altLang="ko-KR" b="1" dirty="0"/>
              <a:t> (" %g, %g ]\n", c[2], c[3]); </a:t>
            </a:r>
          </a:p>
          <a:p>
            <a:r>
              <a:rPr lang="en-US" altLang="ko-KR" b="1" dirty="0"/>
              <a:t>	</a:t>
            </a:r>
            <a:r>
              <a:rPr lang="en-US" altLang="ko-K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return </a:t>
            </a:r>
            <a:r>
              <a:rPr lang="en-US" altLang="ko-KR" b="1" dirty="0"/>
              <a:t>0; </a:t>
            </a:r>
          </a:p>
          <a:p>
            <a:r>
              <a:rPr lang="en-US" altLang="ko-KR" b="1" dirty="0" smtClean="0"/>
              <a:t>} 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xmlns="" val="283026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DGEMM example in GSL</a:t>
            </a:r>
            <a:endParaRPr lang="ko-KR" altLang="en-US" dirty="0"/>
          </a:p>
        </p:txBody>
      </p:sp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653752"/>
            <a:ext cx="5746825" cy="6015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19"/>
            <a:ext cx="5472608" cy="420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2462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DGEMM example in MKL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600" b="1" dirty="0" smtClean="0"/>
              <a:t>syntax : </a:t>
            </a:r>
          </a:p>
          <a:p>
            <a:pPr marL="0" indent="0">
              <a:buNone/>
            </a:pPr>
            <a:r>
              <a:rPr lang="en-US" altLang="ko-KR" sz="1600" dirty="0" smtClean="0"/>
              <a:t>void </a:t>
            </a:r>
            <a:r>
              <a:rPr lang="en-US" altLang="ko-KR" sz="1600" dirty="0" err="1"/>
              <a:t>dgemm</a:t>
            </a:r>
            <a:r>
              <a:rPr lang="en-US" altLang="ko-KR" sz="1600" dirty="0"/>
              <a:t>(char *</a:t>
            </a:r>
            <a:r>
              <a:rPr lang="en-US" altLang="ko-KR" sz="1600" dirty="0" err="1"/>
              <a:t>transa</a:t>
            </a:r>
            <a:r>
              <a:rPr lang="en-US" altLang="ko-KR" sz="1600" dirty="0" smtClean="0"/>
              <a:t>, char </a:t>
            </a:r>
            <a:r>
              <a:rPr lang="en-US" altLang="ko-KR" sz="1600" dirty="0"/>
              <a:t>*</a:t>
            </a:r>
            <a:r>
              <a:rPr lang="en-US" altLang="ko-KR" sz="1600" dirty="0" err="1"/>
              <a:t>transb</a:t>
            </a:r>
            <a:r>
              <a:rPr lang="en-US" altLang="ko-KR" sz="1600" dirty="0" smtClean="0"/>
              <a:t>, </a:t>
            </a:r>
            <a:r>
              <a:rPr lang="en-US" altLang="ko-KR" sz="1600" dirty="0" err="1" smtClean="0"/>
              <a:t>int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*m</a:t>
            </a:r>
            <a:r>
              <a:rPr lang="en-US" altLang="ko-KR" sz="1600" dirty="0" smtClean="0"/>
              <a:t>, </a:t>
            </a:r>
            <a:r>
              <a:rPr lang="en-US" altLang="ko-KR" sz="1600" dirty="0" err="1" smtClean="0"/>
              <a:t>int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*n</a:t>
            </a:r>
            <a:r>
              <a:rPr lang="en-US" altLang="ko-KR" sz="1600" dirty="0" smtClean="0"/>
              <a:t>, </a:t>
            </a:r>
            <a:r>
              <a:rPr lang="en-US" altLang="ko-KR" sz="1600" dirty="0" err="1" smtClean="0"/>
              <a:t>int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*</a:t>
            </a:r>
            <a:r>
              <a:rPr lang="en-US" altLang="ko-KR" sz="1600" dirty="0" smtClean="0"/>
              <a:t>k,</a:t>
            </a:r>
            <a:br>
              <a:rPr lang="en-US" altLang="ko-KR" sz="1600" dirty="0" smtClean="0"/>
            </a:br>
            <a:r>
              <a:rPr lang="en-US" altLang="ko-KR" sz="1600" dirty="0" smtClean="0"/>
              <a:t>                 double </a:t>
            </a:r>
            <a:r>
              <a:rPr lang="en-US" altLang="ko-KR" sz="1600" dirty="0"/>
              <a:t>*alpha</a:t>
            </a:r>
            <a:r>
              <a:rPr lang="en-US" altLang="ko-KR" sz="1600" dirty="0" smtClean="0"/>
              <a:t>, double </a:t>
            </a:r>
            <a:r>
              <a:rPr lang="en-US" altLang="ko-KR" sz="1600" dirty="0"/>
              <a:t>*a</a:t>
            </a:r>
            <a:r>
              <a:rPr lang="en-US" altLang="ko-KR" sz="1600" dirty="0" smtClean="0"/>
              <a:t>, </a:t>
            </a:r>
            <a:r>
              <a:rPr lang="en-US" altLang="ko-KR" sz="1600" dirty="0" err="1" smtClean="0"/>
              <a:t>int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*</a:t>
            </a:r>
            <a:r>
              <a:rPr lang="en-US" altLang="ko-KR" sz="1600" dirty="0" err="1"/>
              <a:t>lda</a:t>
            </a:r>
            <a:r>
              <a:rPr lang="en-US" altLang="ko-KR" sz="1600" dirty="0" smtClean="0"/>
              <a:t>, </a:t>
            </a:r>
            <a:br>
              <a:rPr lang="en-US" altLang="ko-KR" sz="1600" dirty="0" smtClean="0"/>
            </a:br>
            <a:r>
              <a:rPr lang="en-US" altLang="ko-KR" sz="1600" dirty="0" smtClean="0"/>
              <a:t>                 double </a:t>
            </a:r>
            <a:r>
              <a:rPr lang="en-US" altLang="ko-KR" sz="1600" dirty="0"/>
              <a:t>*b</a:t>
            </a:r>
            <a:r>
              <a:rPr lang="en-US" altLang="ko-KR" sz="1600" dirty="0" smtClean="0"/>
              <a:t>, </a:t>
            </a:r>
            <a:r>
              <a:rPr lang="en-US" altLang="ko-KR" sz="1600" dirty="0" err="1" smtClean="0"/>
              <a:t>int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*</a:t>
            </a:r>
            <a:r>
              <a:rPr lang="en-US" altLang="ko-KR" sz="1600" dirty="0" err="1" smtClean="0"/>
              <a:t>ldb</a:t>
            </a:r>
            <a:r>
              <a:rPr lang="en-US" altLang="ko-KR" sz="1600" dirty="0" smtClean="0"/>
              <a:t>,</a:t>
            </a:r>
            <a:br>
              <a:rPr lang="en-US" altLang="ko-KR" sz="1600" dirty="0" smtClean="0"/>
            </a:br>
            <a:r>
              <a:rPr lang="en-US" altLang="ko-KR" sz="1600" dirty="0" smtClean="0"/>
              <a:t>                 double </a:t>
            </a:r>
            <a:r>
              <a:rPr lang="en-US" altLang="ko-KR" sz="1600" dirty="0"/>
              <a:t>*beta</a:t>
            </a:r>
            <a:r>
              <a:rPr lang="en-US" altLang="ko-KR" sz="1600" dirty="0" smtClean="0"/>
              <a:t>, double </a:t>
            </a:r>
            <a:r>
              <a:rPr lang="en-US" altLang="ko-KR" sz="1600" dirty="0"/>
              <a:t>*c</a:t>
            </a:r>
            <a:r>
              <a:rPr lang="en-US" altLang="ko-KR" sz="1600" dirty="0" smtClean="0"/>
              <a:t>, </a:t>
            </a:r>
            <a:r>
              <a:rPr lang="en-US" altLang="ko-KR" sz="1600" dirty="0" err="1" smtClean="0"/>
              <a:t>int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*</a:t>
            </a:r>
            <a:r>
              <a:rPr lang="en-US" altLang="ko-KR" sz="1600" dirty="0" err="1"/>
              <a:t>ldc</a:t>
            </a:r>
            <a:r>
              <a:rPr lang="en-US" altLang="ko-KR" sz="1600" dirty="0"/>
              <a:t>); </a:t>
            </a:r>
            <a:endParaRPr lang="en-US" altLang="ko-KR" sz="1600" dirty="0" smtClean="0"/>
          </a:p>
          <a:p>
            <a:pPr marL="0" indent="0">
              <a:buNone/>
            </a:pPr>
            <a:endParaRPr lang="en-US" altLang="ko-KR" sz="1600" dirty="0"/>
          </a:p>
          <a:p>
            <a:pPr marL="0" indent="0">
              <a:buNone/>
            </a:pPr>
            <a:r>
              <a:rPr lang="en-US" altLang="ko-KR" sz="1600" b="1" dirty="0" smtClean="0"/>
              <a:t>Compile :</a:t>
            </a:r>
          </a:p>
          <a:p>
            <a:pPr marL="0" indent="0">
              <a:buNone/>
            </a:pPr>
            <a:r>
              <a:rPr lang="en-US" altLang="ko-KR" sz="1600" dirty="0" smtClean="0"/>
              <a:t>$(MKL_PATH) =  </a:t>
            </a:r>
            <a:r>
              <a:rPr lang="en-US" altLang="ko-KR" sz="1600" dirty="0"/>
              <a:t>/</a:t>
            </a:r>
            <a:r>
              <a:rPr lang="en-US" altLang="ko-KR" sz="1600" dirty="0" err="1" smtClean="0"/>
              <a:t>usr</a:t>
            </a:r>
            <a:r>
              <a:rPr lang="en-US" altLang="ko-KR" sz="1600" dirty="0" smtClean="0"/>
              <a:t>/local/intel-11.1.059/</a:t>
            </a:r>
            <a:r>
              <a:rPr lang="en-US" altLang="ko-KR" sz="1600" dirty="0" err="1" smtClean="0"/>
              <a:t>mkl</a:t>
            </a:r>
            <a:r>
              <a:rPr lang="en-US" altLang="ko-KR" sz="1600" dirty="0" smtClean="0"/>
              <a:t>/lib/em64t </a:t>
            </a:r>
          </a:p>
          <a:p>
            <a:pPr marL="0" indent="0">
              <a:buNone/>
            </a:pPr>
            <a:r>
              <a:rPr lang="en-US" altLang="ko-KR" sz="1600" dirty="0" err="1"/>
              <a:t>icc</a:t>
            </a:r>
            <a:r>
              <a:rPr lang="en-US" altLang="ko-KR" sz="1600" dirty="0"/>
              <a:t> </a:t>
            </a:r>
            <a:r>
              <a:rPr lang="en-US" altLang="ko-KR" sz="1600" dirty="0" err="1" smtClean="0"/>
              <a:t>my_src.c</a:t>
            </a:r>
            <a:r>
              <a:rPr lang="en-US" altLang="ko-KR" sz="1600" dirty="0" smtClean="0"/>
              <a:t> </a:t>
            </a:r>
            <a:r>
              <a:rPr lang="en-US" altLang="ko-KR" sz="1600" dirty="0"/>
              <a:t>-</a:t>
            </a:r>
            <a:r>
              <a:rPr lang="en-US" altLang="ko-KR" sz="1600" dirty="0" err="1"/>
              <a:t>lmkl_core</a:t>
            </a:r>
            <a:r>
              <a:rPr lang="en-US" altLang="ko-KR" sz="1600" dirty="0"/>
              <a:t> -lmkl_intel_lp64 -</a:t>
            </a:r>
            <a:r>
              <a:rPr lang="en-US" altLang="ko-KR" sz="1600" dirty="0" err="1"/>
              <a:t>lmkl_sequential</a:t>
            </a:r>
            <a:endParaRPr lang="en-US" altLang="ko-KR" sz="1600" dirty="0"/>
          </a:p>
          <a:p>
            <a:pPr marL="0" indent="0">
              <a:buNone/>
            </a:pPr>
            <a:endParaRPr lang="en-US" altLang="ko-KR" sz="1600" dirty="0"/>
          </a:p>
          <a:p>
            <a:pPr marL="0" indent="0">
              <a:buNone/>
            </a:pPr>
            <a:endParaRPr lang="en-US" altLang="ko-KR" sz="1600" dirty="0" smtClean="0"/>
          </a:p>
          <a:p>
            <a:pPr marL="0" indent="0">
              <a:buNone/>
            </a:pPr>
            <a:endParaRPr lang="en-US" altLang="ko-KR" sz="1600" dirty="0"/>
          </a:p>
          <a:p>
            <a:pPr marL="0" indent="0">
              <a:buNone/>
            </a:pP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2006909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DGEMM example in MKL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435280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ko-KR" sz="1000" dirty="0"/>
              <a:t>#include &lt;</a:t>
            </a:r>
            <a:r>
              <a:rPr lang="en-US" altLang="ko-KR" sz="1000" dirty="0" err="1"/>
              <a:t>stdio.h</a:t>
            </a:r>
            <a:r>
              <a:rPr lang="en-US" altLang="ko-KR" sz="1000" dirty="0"/>
              <a:t>&gt;</a:t>
            </a:r>
          </a:p>
          <a:p>
            <a:pPr marL="0" indent="0">
              <a:buNone/>
            </a:pPr>
            <a:r>
              <a:rPr lang="en-US" altLang="ko-KR" sz="1000" dirty="0"/>
              <a:t>#include &lt;</a:t>
            </a:r>
            <a:r>
              <a:rPr lang="en-US" altLang="ko-KR" sz="1000" dirty="0" err="1"/>
              <a:t>mkl.h</a:t>
            </a:r>
            <a:r>
              <a:rPr lang="en-US" altLang="ko-KR" sz="1000" dirty="0"/>
              <a:t>&gt;</a:t>
            </a:r>
          </a:p>
          <a:p>
            <a:pPr marL="0" indent="0">
              <a:buNone/>
            </a:pPr>
            <a:endParaRPr lang="en-US" altLang="ko-KR" sz="1000" dirty="0"/>
          </a:p>
          <a:p>
            <a:pPr marL="0" indent="0">
              <a:buNone/>
            </a:pPr>
            <a:r>
              <a:rPr lang="en-US" altLang="ko-KR" sz="1000" dirty="0" err="1"/>
              <a:t>int</a:t>
            </a:r>
            <a:r>
              <a:rPr lang="en-US" altLang="ko-KR" sz="1000" dirty="0"/>
              <a:t> main(void) {</a:t>
            </a:r>
          </a:p>
          <a:p>
            <a:pPr marL="0" indent="0">
              <a:buNone/>
            </a:pPr>
            <a:r>
              <a:rPr lang="en-US" altLang="ko-KR" sz="1000" dirty="0"/>
              <a:t>  double *a, *b, *c</a:t>
            </a:r>
            <a:r>
              <a:rPr lang="en-US" altLang="ko-KR" sz="1000" dirty="0" smtClean="0"/>
              <a:t>;  </a:t>
            </a:r>
            <a:r>
              <a:rPr lang="en-US" altLang="ko-KR" sz="1000" dirty="0" err="1"/>
              <a:t>int</a:t>
            </a:r>
            <a:r>
              <a:rPr lang="en-US" altLang="ko-KR" sz="1000" dirty="0"/>
              <a:t> n, i</a:t>
            </a:r>
            <a:r>
              <a:rPr lang="en-US" altLang="ko-KR" sz="1000" dirty="0" smtClean="0"/>
              <a:t>;  </a:t>
            </a:r>
            <a:r>
              <a:rPr lang="en-US" altLang="ko-KR" sz="1000" dirty="0"/>
              <a:t>double alpha, beta</a:t>
            </a:r>
            <a:r>
              <a:rPr lang="en-US" altLang="ko-KR" sz="1000" dirty="0" smtClean="0"/>
              <a:t>;  </a:t>
            </a:r>
            <a:r>
              <a:rPr lang="en-US" altLang="ko-KR" sz="1000" dirty="0"/>
              <a:t>MKL_INT64 </a:t>
            </a:r>
            <a:r>
              <a:rPr lang="en-US" altLang="ko-KR" sz="1000" dirty="0" err="1"/>
              <a:t>AllocatedBytes</a:t>
            </a:r>
            <a:r>
              <a:rPr lang="en-US" altLang="ko-KR" sz="1000" dirty="0" smtClean="0"/>
              <a:t>;  </a:t>
            </a:r>
            <a:r>
              <a:rPr lang="en-US" altLang="ko-KR" sz="1000" dirty="0" err="1"/>
              <a:t>int</a:t>
            </a:r>
            <a:r>
              <a:rPr lang="en-US" altLang="ko-KR" sz="1000" dirty="0"/>
              <a:t> </a:t>
            </a:r>
            <a:r>
              <a:rPr lang="en-US" altLang="ko-KR" sz="1000" dirty="0" err="1"/>
              <a:t>N_AllocatedBuffers</a:t>
            </a:r>
            <a:r>
              <a:rPr lang="en-US" altLang="ko-KR" sz="1000" dirty="0"/>
              <a:t>;</a:t>
            </a:r>
          </a:p>
          <a:p>
            <a:pPr marL="0" indent="0">
              <a:buNone/>
            </a:pPr>
            <a:r>
              <a:rPr lang="en-US" altLang="ko-KR" sz="1000" dirty="0"/>
              <a:t> </a:t>
            </a:r>
          </a:p>
          <a:p>
            <a:pPr marL="0" indent="0">
              <a:buNone/>
            </a:pPr>
            <a:r>
              <a:rPr lang="en-US" altLang="ko-KR" sz="1000" dirty="0"/>
              <a:t>  alpha = 1.1; beta = -1.2</a:t>
            </a:r>
            <a:r>
              <a:rPr lang="en-US" altLang="ko-KR" sz="1000" dirty="0" smtClean="0"/>
              <a:t>;  </a:t>
            </a:r>
            <a:r>
              <a:rPr lang="en-US" altLang="ko-KR" sz="1000" dirty="0"/>
              <a:t>n = 1000;</a:t>
            </a:r>
          </a:p>
          <a:p>
            <a:pPr marL="0" indent="0">
              <a:buNone/>
            </a:pPr>
            <a:r>
              <a:rPr lang="en-US" altLang="ko-KR" sz="1000" dirty="0"/>
              <a:t>  a = (double*)</a:t>
            </a:r>
            <a:r>
              <a:rPr lang="en-US" altLang="ko-KR" sz="1000" dirty="0" err="1"/>
              <a:t>mkl_malloc</a:t>
            </a:r>
            <a:r>
              <a:rPr lang="en-US" altLang="ko-KR" sz="1000" dirty="0"/>
              <a:t>(n*n*</a:t>
            </a:r>
            <a:r>
              <a:rPr lang="en-US" altLang="ko-KR" sz="1000" dirty="0" err="1"/>
              <a:t>sizeof</a:t>
            </a:r>
            <a:r>
              <a:rPr lang="en-US" altLang="ko-KR" sz="1000" dirty="0"/>
              <a:t>(double),128</a:t>
            </a:r>
            <a:r>
              <a:rPr lang="en-US" altLang="ko-KR" sz="1000" dirty="0" smtClean="0"/>
              <a:t>);</a:t>
            </a:r>
          </a:p>
          <a:p>
            <a:pPr marL="0" indent="0">
              <a:buNone/>
            </a:pPr>
            <a:r>
              <a:rPr lang="en-US" altLang="ko-KR" sz="1000" dirty="0" smtClean="0"/>
              <a:t>  b = (double*)</a:t>
            </a:r>
            <a:r>
              <a:rPr lang="en-US" altLang="ko-KR" sz="1000" dirty="0" err="1" smtClean="0"/>
              <a:t>mkl_malloc</a:t>
            </a:r>
            <a:r>
              <a:rPr lang="en-US" altLang="ko-KR" sz="1000" dirty="0" smtClean="0"/>
              <a:t>(n*n*</a:t>
            </a:r>
            <a:r>
              <a:rPr lang="en-US" altLang="ko-KR" sz="1000" dirty="0" err="1" smtClean="0"/>
              <a:t>sizeof</a:t>
            </a:r>
            <a:r>
              <a:rPr lang="en-US" altLang="ko-KR" sz="1000" dirty="0" smtClean="0"/>
              <a:t>(double),128);</a:t>
            </a:r>
          </a:p>
          <a:p>
            <a:pPr marL="0" indent="0">
              <a:buNone/>
            </a:pPr>
            <a:r>
              <a:rPr lang="en-US" altLang="ko-KR" sz="1000" dirty="0" smtClean="0"/>
              <a:t>  c = (double*)</a:t>
            </a:r>
            <a:r>
              <a:rPr lang="en-US" altLang="ko-KR" sz="1000" dirty="0" err="1" smtClean="0"/>
              <a:t>mkl_malloc</a:t>
            </a:r>
            <a:r>
              <a:rPr lang="en-US" altLang="ko-KR" sz="1000" dirty="0" smtClean="0"/>
              <a:t>(n*n*</a:t>
            </a:r>
            <a:r>
              <a:rPr lang="en-US" altLang="ko-KR" sz="1000" dirty="0" err="1" smtClean="0"/>
              <a:t>sizeof</a:t>
            </a:r>
            <a:r>
              <a:rPr lang="en-US" altLang="ko-KR" sz="1000" dirty="0" smtClean="0"/>
              <a:t>(double),128);</a:t>
            </a:r>
          </a:p>
          <a:p>
            <a:pPr marL="0" indent="0">
              <a:buNone/>
            </a:pPr>
            <a:r>
              <a:rPr lang="en-US" altLang="ko-KR" sz="1000" dirty="0" smtClean="0"/>
              <a:t>  </a:t>
            </a:r>
            <a:r>
              <a:rPr lang="en-US" altLang="ko-KR" sz="1000" dirty="0"/>
              <a:t>for (i=0;i&lt;(n*n);i++) </a:t>
            </a:r>
            <a:r>
              <a:rPr lang="en-US" altLang="ko-KR" sz="1000" dirty="0" smtClean="0"/>
              <a:t>{     </a:t>
            </a:r>
            <a:r>
              <a:rPr lang="en-US" altLang="ko-KR" sz="1000" dirty="0"/>
              <a:t>a[i] = (double)(i+1</a:t>
            </a:r>
            <a:r>
              <a:rPr lang="en-US" altLang="ko-KR" sz="1000" dirty="0" smtClean="0"/>
              <a:t>);     </a:t>
            </a:r>
            <a:r>
              <a:rPr lang="en-US" altLang="ko-KR" sz="1000" dirty="0"/>
              <a:t>b[i] = (double)(-i-1</a:t>
            </a:r>
            <a:r>
              <a:rPr lang="en-US" altLang="ko-KR" sz="1000" dirty="0" smtClean="0"/>
              <a:t>);     </a:t>
            </a:r>
            <a:r>
              <a:rPr lang="en-US" altLang="ko-KR" sz="1000" dirty="0"/>
              <a:t>c[i] = 0.0</a:t>
            </a:r>
            <a:r>
              <a:rPr lang="en-US" altLang="ko-KR" sz="1000" dirty="0" smtClean="0"/>
              <a:t>;  </a:t>
            </a:r>
            <a:r>
              <a:rPr lang="en-US" altLang="ko-KR" sz="1000" dirty="0"/>
              <a:t>}</a:t>
            </a:r>
          </a:p>
          <a:p>
            <a:pPr marL="0" indent="0">
              <a:buNone/>
            </a:pPr>
            <a:r>
              <a:rPr lang="en-US" altLang="ko-KR" sz="1000" dirty="0"/>
              <a:t> </a:t>
            </a:r>
          </a:p>
          <a:p>
            <a:pPr marL="0" indent="0">
              <a:buNone/>
            </a:pPr>
            <a:r>
              <a:rPr lang="en-US" altLang="ko-KR" sz="1000" dirty="0"/>
              <a:t>  </a:t>
            </a:r>
            <a:r>
              <a:rPr lang="en-US" altLang="ko-KR" sz="1000" dirty="0" err="1"/>
              <a:t>dgemm</a:t>
            </a:r>
            <a:r>
              <a:rPr lang="en-US" altLang="ko-KR" sz="1000" dirty="0"/>
              <a:t>("</a:t>
            </a:r>
            <a:r>
              <a:rPr lang="en-US" altLang="ko-KR" sz="1000" dirty="0" err="1"/>
              <a:t>N","N",&amp;n,&amp;n,&amp;n,&amp;alpha,a,&amp;n,b,&amp;n,&amp;beta,c,&amp;n</a:t>
            </a:r>
            <a:r>
              <a:rPr lang="en-US" altLang="ko-KR" sz="1000" dirty="0"/>
              <a:t>);</a:t>
            </a:r>
          </a:p>
          <a:p>
            <a:pPr marL="0" indent="0">
              <a:buNone/>
            </a:pPr>
            <a:r>
              <a:rPr lang="en-US" altLang="ko-KR" sz="1000" dirty="0"/>
              <a:t> </a:t>
            </a:r>
          </a:p>
          <a:p>
            <a:pPr marL="0" indent="0">
              <a:buNone/>
            </a:pPr>
            <a:r>
              <a:rPr lang="en-US" altLang="ko-KR" sz="1000" dirty="0"/>
              <a:t>  </a:t>
            </a:r>
            <a:r>
              <a:rPr lang="en-US" altLang="ko-KR" sz="1000" dirty="0" err="1"/>
              <a:t>AllocatedBytes</a:t>
            </a:r>
            <a:r>
              <a:rPr lang="en-US" altLang="ko-KR" sz="1000" dirty="0"/>
              <a:t> = </a:t>
            </a:r>
            <a:r>
              <a:rPr lang="en-US" altLang="ko-KR" sz="1000" dirty="0" err="1"/>
              <a:t>mkl_mem_stat</a:t>
            </a:r>
            <a:r>
              <a:rPr lang="en-US" altLang="ko-KR" sz="1000" dirty="0"/>
              <a:t>(&amp;</a:t>
            </a:r>
            <a:r>
              <a:rPr lang="en-US" altLang="ko-KR" sz="1000" dirty="0" err="1"/>
              <a:t>N_AllocatedBuffers</a:t>
            </a:r>
            <a:r>
              <a:rPr lang="en-US" altLang="ko-KR" sz="1000" dirty="0"/>
              <a:t>);</a:t>
            </a:r>
          </a:p>
          <a:p>
            <a:pPr marL="0" indent="0">
              <a:buNone/>
            </a:pPr>
            <a:r>
              <a:rPr lang="en-US" altLang="ko-KR" sz="1000" dirty="0"/>
              <a:t>  </a:t>
            </a:r>
            <a:r>
              <a:rPr lang="en-US" altLang="ko-KR" sz="1000" dirty="0" err="1"/>
              <a:t>printf</a:t>
            </a:r>
            <a:r>
              <a:rPr lang="en-US" altLang="ko-KR" sz="1000" dirty="0"/>
              <a:t>("\</a:t>
            </a:r>
            <a:r>
              <a:rPr lang="en-US" altLang="ko-KR" sz="1000" dirty="0" err="1"/>
              <a:t>nDGEMM</a:t>
            </a:r>
            <a:r>
              <a:rPr lang="en-US" altLang="ko-KR" sz="1000" dirty="0"/>
              <a:t> uses %</a:t>
            </a:r>
            <a:r>
              <a:rPr lang="en-US" altLang="ko-KR" sz="1000" dirty="0" err="1"/>
              <a:t>ld</a:t>
            </a:r>
            <a:r>
              <a:rPr lang="en-US" altLang="ko-KR" sz="1000" dirty="0"/>
              <a:t> bytes in %d buffers",(long)</a:t>
            </a:r>
            <a:r>
              <a:rPr lang="en-US" altLang="ko-KR" sz="1000" dirty="0" err="1"/>
              <a:t>AllocatedBytes,N_AllocatedBuffers</a:t>
            </a:r>
            <a:r>
              <a:rPr lang="en-US" altLang="ko-KR" sz="1000" dirty="0"/>
              <a:t>);</a:t>
            </a:r>
          </a:p>
          <a:p>
            <a:pPr marL="0" indent="0">
              <a:buNone/>
            </a:pPr>
            <a:r>
              <a:rPr lang="en-US" altLang="ko-KR" sz="1000" dirty="0"/>
              <a:t> </a:t>
            </a:r>
            <a:r>
              <a:rPr lang="en-US" altLang="ko-KR" sz="1000" dirty="0" smtClean="0"/>
              <a:t>  </a:t>
            </a:r>
            <a:r>
              <a:rPr lang="en-US" altLang="ko-KR" sz="1000" dirty="0" err="1"/>
              <a:t>mkl_free_buffers</a:t>
            </a:r>
            <a:r>
              <a:rPr lang="en-US" altLang="ko-KR" sz="1000" dirty="0"/>
              <a:t>();</a:t>
            </a:r>
          </a:p>
          <a:p>
            <a:pPr marL="0" indent="0">
              <a:buNone/>
            </a:pPr>
            <a:r>
              <a:rPr lang="en-US" altLang="ko-KR" sz="1000" dirty="0"/>
              <a:t> </a:t>
            </a:r>
          </a:p>
          <a:p>
            <a:pPr marL="0" indent="0">
              <a:buNone/>
            </a:pPr>
            <a:r>
              <a:rPr lang="en-US" altLang="ko-KR" sz="1000" dirty="0"/>
              <a:t>  </a:t>
            </a:r>
            <a:r>
              <a:rPr lang="en-US" altLang="ko-KR" sz="1000" dirty="0" err="1"/>
              <a:t>AllocatedBytes</a:t>
            </a:r>
            <a:r>
              <a:rPr lang="en-US" altLang="ko-KR" sz="1000" dirty="0"/>
              <a:t> = </a:t>
            </a:r>
            <a:r>
              <a:rPr lang="en-US" altLang="ko-KR" sz="1000" dirty="0" err="1"/>
              <a:t>mkl_mem_stat</a:t>
            </a:r>
            <a:r>
              <a:rPr lang="en-US" altLang="ko-KR" sz="1000" dirty="0"/>
              <a:t>(&amp;</a:t>
            </a:r>
            <a:r>
              <a:rPr lang="en-US" altLang="ko-KR" sz="1000" dirty="0" err="1"/>
              <a:t>N_AllocatedBuffers</a:t>
            </a:r>
            <a:r>
              <a:rPr lang="en-US" altLang="ko-KR" sz="1000" dirty="0"/>
              <a:t>);</a:t>
            </a:r>
          </a:p>
          <a:p>
            <a:pPr marL="0" indent="0">
              <a:buNone/>
            </a:pPr>
            <a:r>
              <a:rPr lang="en-US" altLang="ko-KR" sz="1000" dirty="0"/>
              <a:t>  if (</a:t>
            </a:r>
            <a:r>
              <a:rPr lang="en-US" altLang="ko-KR" sz="1000" dirty="0" err="1"/>
              <a:t>AllocatedBytes</a:t>
            </a:r>
            <a:r>
              <a:rPr lang="en-US" altLang="ko-KR" sz="1000" dirty="0"/>
              <a:t> &gt; 0) {</a:t>
            </a:r>
          </a:p>
          <a:p>
            <a:pPr marL="0" indent="0">
              <a:buNone/>
            </a:pPr>
            <a:r>
              <a:rPr lang="en-US" altLang="ko-KR" sz="1000" dirty="0"/>
              <a:t>      </a:t>
            </a:r>
            <a:r>
              <a:rPr lang="en-US" altLang="ko-KR" sz="1000" dirty="0" err="1"/>
              <a:t>printf</a:t>
            </a:r>
            <a:r>
              <a:rPr lang="en-US" altLang="ko-KR" sz="1000" dirty="0"/>
              <a:t>("\</a:t>
            </a:r>
            <a:r>
              <a:rPr lang="en-US" altLang="ko-KR" sz="1000" dirty="0" err="1"/>
              <a:t>nMKL</a:t>
            </a:r>
            <a:r>
              <a:rPr lang="en-US" altLang="ko-KR" sz="1000" dirty="0"/>
              <a:t> memory leak!");</a:t>
            </a:r>
          </a:p>
          <a:p>
            <a:pPr marL="0" indent="0">
              <a:buNone/>
            </a:pPr>
            <a:r>
              <a:rPr lang="en-US" altLang="ko-KR" sz="1000" dirty="0"/>
              <a:t>      </a:t>
            </a:r>
            <a:r>
              <a:rPr lang="en-US" altLang="ko-KR" sz="1000" dirty="0" err="1"/>
              <a:t>printf</a:t>
            </a:r>
            <a:r>
              <a:rPr lang="en-US" altLang="ko-KR" sz="1000" dirty="0"/>
              <a:t>("\</a:t>
            </a:r>
            <a:r>
              <a:rPr lang="en-US" altLang="ko-KR" sz="1000" dirty="0" err="1"/>
              <a:t>nAfter</a:t>
            </a:r>
            <a:r>
              <a:rPr lang="en-US" altLang="ko-KR" sz="1000" dirty="0"/>
              <a:t> </a:t>
            </a:r>
            <a:r>
              <a:rPr lang="en-US" altLang="ko-KR" sz="1000" dirty="0" err="1"/>
              <a:t>mkl_free_buffers</a:t>
            </a:r>
            <a:r>
              <a:rPr lang="en-US" altLang="ko-KR" sz="1000" dirty="0"/>
              <a:t> there are %</a:t>
            </a:r>
            <a:r>
              <a:rPr lang="en-US" altLang="ko-KR" sz="1000" dirty="0" err="1"/>
              <a:t>ld</a:t>
            </a:r>
            <a:r>
              <a:rPr lang="en-US" altLang="ko-KR" sz="1000" dirty="0"/>
              <a:t> bytes in %d buffers</a:t>
            </a:r>
            <a:r>
              <a:rPr lang="en-US" altLang="ko-KR" sz="1000" dirty="0" smtClean="0"/>
              <a:t>",         </a:t>
            </a:r>
            <a:r>
              <a:rPr lang="en-US" altLang="ko-KR" sz="1000" dirty="0"/>
              <a:t>(long)</a:t>
            </a:r>
            <a:r>
              <a:rPr lang="en-US" altLang="ko-KR" sz="1000" dirty="0" err="1"/>
              <a:t>AllocatedBytes,N_AllocatedBuffers</a:t>
            </a:r>
            <a:r>
              <a:rPr lang="en-US" altLang="ko-KR" sz="1000" dirty="0"/>
              <a:t>);</a:t>
            </a:r>
          </a:p>
          <a:p>
            <a:pPr marL="0" indent="0">
              <a:buNone/>
            </a:pPr>
            <a:r>
              <a:rPr lang="en-US" altLang="ko-KR" sz="1000" dirty="0"/>
              <a:t>  }</a:t>
            </a:r>
          </a:p>
          <a:p>
            <a:pPr marL="0" indent="0">
              <a:buNone/>
            </a:pPr>
            <a:r>
              <a:rPr lang="en-US" altLang="ko-KR" sz="1000" dirty="0"/>
              <a:t> </a:t>
            </a:r>
          </a:p>
          <a:p>
            <a:pPr marL="0" indent="0">
              <a:buNone/>
            </a:pPr>
            <a:r>
              <a:rPr lang="en-US" altLang="ko-KR" sz="1000" dirty="0"/>
              <a:t>  </a:t>
            </a:r>
            <a:r>
              <a:rPr lang="en-US" altLang="ko-KR" sz="1000" dirty="0" err="1"/>
              <a:t>mkl_free</a:t>
            </a:r>
            <a:r>
              <a:rPr lang="en-US" altLang="ko-KR" sz="1000" dirty="0"/>
              <a:t>(a);</a:t>
            </a:r>
          </a:p>
          <a:p>
            <a:pPr marL="0" indent="0">
              <a:buNone/>
            </a:pPr>
            <a:r>
              <a:rPr lang="en-US" altLang="ko-KR" sz="1000" dirty="0"/>
              <a:t>  </a:t>
            </a:r>
            <a:r>
              <a:rPr lang="en-US" altLang="ko-KR" sz="1000" dirty="0" err="1"/>
              <a:t>mkl_free</a:t>
            </a:r>
            <a:r>
              <a:rPr lang="en-US" altLang="ko-KR" sz="1000" dirty="0"/>
              <a:t>(b);</a:t>
            </a:r>
          </a:p>
          <a:p>
            <a:pPr marL="0" indent="0">
              <a:buNone/>
            </a:pPr>
            <a:r>
              <a:rPr lang="en-US" altLang="ko-KR" sz="1000" dirty="0"/>
              <a:t>  </a:t>
            </a:r>
            <a:r>
              <a:rPr lang="en-US" altLang="ko-KR" sz="1000" dirty="0" err="1"/>
              <a:t>mkl_free</a:t>
            </a:r>
            <a:r>
              <a:rPr lang="en-US" altLang="ko-KR" sz="1000" dirty="0"/>
              <a:t>(c);</a:t>
            </a:r>
          </a:p>
          <a:p>
            <a:pPr marL="0" indent="0">
              <a:buNone/>
            </a:pPr>
            <a:r>
              <a:rPr lang="en-US" altLang="ko-KR" sz="1000" dirty="0"/>
              <a:t> </a:t>
            </a:r>
          </a:p>
          <a:p>
            <a:pPr marL="0" indent="0">
              <a:buNone/>
            </a:pPr>
            <a:r>
              <a:rPr lang="en-US" altLang="ko-KR" sz="1000" dirty="0"/>
              <a:t>  return 0;</a:t>
            </a:r>
          </a:p>
          <a:p>
            <a:pPr marL="0" indent="0">
              <a:buNone/>
            </a:pPr>
            <a:r>
              <a:rPr lang="en-US" altLang="ko-KR" sz="1000" dirty="0" smtClean="0"/>
              <a:t>}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xmlns="" val="384313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DGEMM example in MKL</a:t>
            </a:r>
            <a:endParaRPr lang="ko-KR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620688"/>
            <a:ext cx="6438900" cy="615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3991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CPU version SGEMM routine</a:t>
            </a:r>
            <a:endParaRPr lang="ko-KR" altLang="en-US" dirty="0"/>
          </a:p>
        </p:txBody>
      </p:sp>
      <p:sp>
        <p:nvSpPr>
          <p:cNvPr id="4" name="Rectangle 3"/>
          <p:cNvSpPr/>
          <p:nvPr/>
        </p:nvSpPr>
        <p:spPr>
          <a:xfrm>
            <a:off x="395536" y="1330890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static void </a:t>
            </a:r>
            <a:r>
              <a:rPr lang="en-US" altLang="ko-KR" b="1" dirty="0" err="1"/>
              <a:t>simple_sgemm</a:t>
            </a:r>
            <a:r>
              <a:rPr lang="en-US" altLang="ko-KR" b="1" dirty="0"/>
              <a:t>(</a:t>
            </a:r>
            <a:r>
              <a:rPr lang="en-US" altLang="ko-KR" b="1" dirty="0" err="1"/>
              <a:t>int</a:t>
            </a:r>
            <a:r>
              <a:rPr lang="en-US" altLang="ko-KR" b="1" dirty="0"/>
              <a:t> n, float alpha, </a:t>
            </a:r>
            <a:r>
              <a:rPr lang="en-US" altLang="ko-KR" b="1" dirty="0" err="1"/>
              <a:t>const</a:t>
            </a:r>
            <a:r>
              <a:rPr lang="en-US" altLang="ko-KR" b="1" dirty="0"/>
              <a:t> float *A, </a:t>
            </a:r>
            <a:r>
              <a:rPr lang="en-US" altLang="ko-KR" b="1" dirty="0" err="1"/>
              <a:t>const</a:t>
            </a:r>
            <a:r>
              <a:rPr lang="en-US" altLang="ko-KR" b="1" dirty="0"/>
              <a:t> float *B,</a:t>
            </a:r>
          </a:p>
          <a:p>
            <a:r>
              <a:rPr lang="en-US" altLang="ko-KR" b="1" dirty="0"/>
              <a:t>                         float beta, float *C)</a:t>
            </a:r>
          </a:p>
          <a:p>
            <a:r>
              <a:rPr lang="en-US" altLang="ko-KR" b="1" dirty="0"/>
              <a:t>{</a:t>
            </a:r>
          </a:p>
          <a:p>
            <a:r>
              <a:rPr lang="en-US" altLang="ko-KR" b="1" dirty="0"/>
              <a:t>    </a:t>
            </a:r>
            <a:r>
              <a:rPr lang="en-US" altLang="ko-KR" b="1" dirty="0" err="1"/>
              <a:t>int</a:t>
            </a:r>
            <a:r>
              <a:rPr lang="en-US" altLang="ko-KR" b="1" dirty="0"/>
              <a:t> i, j, k;</a:t>
            </a:r>
          </a:p>
          <a:p>
            <a:r>
              <a:rPr lang="nn-NO" altLang="ko-KR" b="1" dirty="0"/>
              <a:t>    for (i = 0; i &lt; n; ++i) {</a:t>
            </a:r>
          </a:p>
          <a:p>
            <a:r>
              <a:rPr lang="en-US" altLang="ko-KR" b="1" dirty="0"/>
              <a:t>        for (j = 0; j &lt; n; ++j) {</a:t>
            </a:r>
          </a:p>
          <a:p>
            <a:r>
              <a:rPr lang="en-US" altLang="ko-KR" b="1" dirty="0"/>
              <a:t>            float prod = 0;</a:t>
            </a:r>
          </a:p>
          <a:p>
            <a:r>
              <a:rPr lang="nn-NO" altLang="ko-KR" b="1" dirty="0"/>
              <a:t>            for (k = 0; k &lt; n; ++k) {</a:t>
            </a:r>
          </a:p>
          <a:p>
            <a:r>
              <a:rPr lang="pt-BR" altLang="ko-KR" b="1" dirty="0"/>
              <a:t>                prod += A[k * n + i] * B[j * n + k];</a:t>
            </a:r>
          </a:p>
          <a:p>
            <a:r>
              <a:rPr lang="ko-KR" altLang="en-US" b="1" dirty="0"/>
              <a:t>            </a:t>
            </a:r>
            <a:r>
              <a:rPr lang="en-US" altLang="ko-KR" b="1" dirty="0"/>
              <a:t>}</a:t>
            </a:r>
          </a:p>
          <a:p>
            <a:r>
              <a:rPr lang="pt-BR" altLang="ko-KR" b="1" dirty="0"/>
              <a:t>            C[j * n + i] = alpha * prod + beta * C[j * n + i];</a:t>
            </a:r>
          </a:p>
          <a:p>
            <a:r>
              <a:rPr lang="ko-KR" altLang="en-US" b="1" dirty="0"/>
              <a:t>        </a:t>
            </a:r>
            <a:r>
              <a:rPr lang="en-US" altLang="ko-KR" b="1" dirty="0"/>
              <a:t>}</a:t>
            </a:r>
          </a:p>
          <a:p>
            <a:r>
              <a:rPr lang="ko-KR" altLang="en-US" b="1" dirty="0"/>
              <a:t>    </a:t>
            </a:r>
            <a:r>
              <a:rPr lang="en-US" altLang="ko-KR" b="1" dirty="0"/>
              <a:t>}</a:t>
            </a:r>
          </a:p>
          <a:p>
            <a:r>
              <a:rPr lang="en-US" altLang="ko-KR" b="1" dirty="0"/>
              <a:t>}</a:t>
            </a:r>
            <a:endParaRPr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xmlns="" val="95952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CPU </a:t>
            </a:r>
            <a:r>
              <a:rPr lang="en-US" altLang="ko-KR" dirty="0" smtClean="0"/>
              <a:t>version SGEMM routine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4789303" cy="5707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579894"/>
            <a:ext cx="4495800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3358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4697</TotalTime>
  <Words>1141</Words>
  <Application>Microsoft Office PowerPoint</Application>
  <PresentationFormat>화면 슬라이드 쇼(4:3)</PresentationFormat>
  <Paragraphs>249</Paragraphs>
  <Slides>19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0" baseType="lpstr">
      <vt:lpstr>Office 테마</vt:lpstr>
      <vt:lpstr>KIAS CAC Summer School cuBLAS Tutorial</vt:lpstr>
      <vt:lpstr>BLAS Parameters</vt:lpstr>
      <vt:lpstr>DGEMM example in GSL</vt:lpstr>
      <vt:lpstr>DGEMM example in GSL</vt:lpstr>
      <vt:lpstr>DGEMM example in MKL</vt:lpstr>
      <vt:lpstr>DGEMM example in MKL</vt:lpstr>
      <vt:lpstr>DGEMM example in MKL</vt:lpstr>
      <vt:lpstr>CPU version SGEMM routine</vt:lpstr>
      <vt:lpstr>CPU version SGEMM routine</vt:lpstr>
      <vt:lpstr>CPU version DGEMM routine</vt:lpstr>
      <vt:lpstr>sgemm in cuBLAS</vt:lpstr>
      <vt:lpstr>Main code in cuBLAS</vt:lpstr>
      <vt:lpstr>Compare DGEMM CPU vs GPU</vt:lpstr>
      <vt:lpstr>DGEMM in cuBLAS</vt:lpstr>
      <vt:lpstr>Homework CG with cuBLAS</vt:lpstr>
      <vt:lpstr>CG slover in cuBLAS</vt:lpstr>
      <vt:lpstr>Matlab cocde for cgs(A,b,x)</vt:lpstr>
      <vt:lpstr>GPU Matrix Solvers</vt:lpstr>
      <vt:lpstr>Matrix Mul in SDK sample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cuBLAS</dc:title>
  <dc:creator>hryu</dc:creator>
  <cp:lastModifiedBy>choi.m.j</cp:lastModifiedBy>
  <cp:revision>23</cp:revision>
  <dcterms:created xsi:type="dcterms:W3CDTF">2011-06-21T22:05:21Z</dcterms:created>
  <dcterms:modified xsi:type="dcterms:W3CDTF">2011-06-28T12:03:34Z</dcterms:modified>
</cp:coreProperties>
</file>