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tmp" ContentType="image/png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embeddings/Microsoft_Equation1.bin" ContentType="application/vnd.openxmlformats-officedocument.oleObject"/>
  <Override PartName="/ppt/embeddings/Microsoft_Equation2.bin" ContentType="application/vnd.openxmlformats-officedocument.oleObject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embeddings/oleObject1.bin" ContentType="application/vnd.openxmlformats-officedocument.oleObject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53"/>
  </p:notesMasterIdLst>
  <p:sldIdLst>
    <p:sldId id="256" r:id="rId2"/>
    <p:sldId id="258" r:id="rId3"/>
    <p:sldId id="259" r:id="rId4"/>
    <p:sldId id="260" r:id="rId5"/>
    <p:sldId id="262" r:id="rId6"/>
    <p:sldId id="261" r:id="rId7"/>
    <p:sldId id="263" r:id="rId8"/>
    <p:sldId id="292" r:id="rId9"/>
    <p:sldId id="286" r:id="rId10"/>
    <p:sldId id="264" r:id="rId11"/>
    <p:sldId id="268" r:id="rId12"/>
    <p:sldId id="288" r:id="rId13"/>
    <p:sldId id="290" r:id="rId14"/>
    <p:sldId id="291" r:id="rId15"/>
    <p:sldId id="266" r:id="rId16"/>
    <p:sldId id="294" r:id="rId17"/>
    <p:sldId id="295" r:id="rId18"/>
    <p:sldId id="272" r:id="rId19"/>
    <p:sldId id="293" r:id="rId20"/>
    <p:sldId id="289" r:id="rId21"/>
    <p:sldId id="273" r:id="rId22"/>
    <p:sldId id="296" r:id="rId23"/>
    <p:sldId id="277" r:id="rId24"/>
    <p:sldId id="279" r:id="rId25"/>
    <p:sldId id="278" r:id="rId26"/>
    <p:sldId id="280" r:id="rId27"/>
    <p:sldId id="276" r:id="rId28"/>
    <p:sldId id="302" r:id="rId29"/>
    <p:sldId id="303" r:id="rId30"/>
    <p:sldId id="304" r:id="rId31"/>
    <p:sldId id="299" r:id="rId32"/>
    <p:sldId id="305" r:id="rId33"/>
    <p:sldId id="306" r:id="rId34"/>
    <p:sldId id="309" r:id="rId35"/>
    <p:sldId id="311" r:id="rId36"/>
    <p:sldId id="317" r:id="rId37"/>
    <p:sldId id="312" r:id="rId38"/>
    <p:sldId id="301" r:id="rId39"/>
    <p:sldId id="313" r:id="rId40"/>
    <p:sldId id="314" r:id="rId41"/>
    <p:sldId id="315" r:id="rId42"/>
    <p:sldId id="316" r:id="rId43"/>
    <p:sldId id="310" r:id="rId44"/>
    <p:sldId id="281" r:id="rId45"/>
    <p:sldId id="283" r:id="rId46"/>
    <p:sldId id="282" r:id="rId47"/>
    <p:sldId id="284" r:id="rId48"/>
    <p:sldId id="298" r:id="rId49"/>
    <p:sldId id="285" r:id="rId50"/>
    <p:sldId id="287" r:id="rId51"/>
    <p:sldId id="275" r:id="rId5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9" d="100"/>
          <a:sy n="99" d="100"/>
        </p:scale>
        <p:origin x="-1440" y="12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notesMaster" Target="notesMasters/notesMaster1.xml"/><Relationship Id="rId54" Type="http://schemas.openxmlformats.org/officeDocument/2006/relationships/printerSettings" Target="printerSettings/printerSettings1.bin"/><Relationship Id="rId55" Type="http://schemas.openxmlformats.org/officeDocument/2006/relationships/presProps" Target="presProps.xml"/><Relationship Id="rId56" Type="http://schemas.openxmlformats.org/officeDocument/2006/relationships/viewProps" Target="viewProps.xml"/><Relationship Id="rId57" Type="http://schemas.openxmlformats.org/officeDocument/2006/relationships/theme" Target="theme/theme1.xml"/><Relationship Id="rId58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Relationship Id="rId2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5E8670-0268-45E9-AA86-2B0DB704AF27}" type="datetimeFigureOut">
              <a:rPr lang="ko-KR" altLang="en-US" smtClean="0"/>
              <a:pPr/>
              <a:t>11. 7. 1.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137B23-CD71-4E3E-88ED-8BDA05004B7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2861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F0804F-7B79-4BF5-830C-E33BCDEA0649}" type="slidenum">
              <a:rPr lang="en-US" altLang="ko-KR" smtClean="0">
                <a:latin typeface="굴림" charset="-127"/>
                <a:ea typeface="굴림" charset="-127"/>
              </a:rPr>
              <a:pPr/>
              <a:t>8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9188" y="676275"/>
            <a:ext cx="4610100" cy="3457575"/>
          </a:xfrm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3763" y="4359275"/>
            <a:ext cx="5060950" cy="4135438"/>
          </a:xfrm>
          <a:noFill/>
          <a:ln/>
        </p:spPr>
        <p:txBody>
          <a:bodyPr/>
          <a:lstStyle/>
          <a:p>
            <a:pPr eaLnBrk="1" hangingPunct="1"/>
            <a:endParaRPr lang="ko-KR" altLang="ko-KR" smtClean="0">
              <a:latin typeface="굴림" charset="-127"/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 smtClean="0"/>
          </a:p>
        </p:txBody>
      </p:sp>
      <p:sp>
        <p:nvSpPr>
          <p:cNvPr id="45060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9pPr>
          </a:lstStyle>
          <a:p>
            <a:fld id="{E64FD4BD-01E2-4316-84C1-D20B02DDA7E7}" type="slidenum">
              <a:rPr kumimoji="0" lang="ko-KR" altLang="en-US" sz="1200" smtClean="0">
                <a:solidFill>
                  <a:schemeClr val="tx1"/>
                </a:solidFill>
              </a:rPr>
              <a:pPr/>
              <a:t>44</a:t>
            </a:fld>
            <a:endParaRPr kumimoji="0" lang="en-US" altLang="ko-KR" sz="120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 smtClean="0"/>
          </a:p>
        </p:txBody>
      </p:sp>
      <p:sp>
        <p:nvSpPr>
          <p:cNvPr id="45060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9pPr>
          </a:lstStyle>
          <a:p>
            <a:fld id="{E64FD4BD-01E2-4316-84C1-D20B02DDA7E7}" type="slidenum">
              <a:rPr kumimoji="0" lang="ko-KR" altLang="en-US" sz="1200" smtClean="0">
                <a:solidFill>
                  <a:schemeClr val="tx1"/>
                </a:solidFill>
              </a:rPr>
              <a:pPr/>
              <a:t>45</a:t>
            </a:fld>
            <a:endParaRPr kumimoji="0" lang="en-US" altLang="ko-KR" sz="120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 smtClean="0"/>
          </a:p>
        </p:txBody>
      </p:sp>
      <p:sp>
        <p:nvSpPr>
          <p:cNvPr id="48132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defRPr>
            </a:lvl9pPr>
          </a:lstStyle>
          <a:p>
            <a:fld id="{94CFFDB9-A386-46B9-ADE3-EEE1E78E7D4E}" type="slidenum">
              <a:rPr kumimoji="0" lang="ko-KR" altLang="en-US" sz="1200" smtClean="0">
                <a:solidFill>
                  <a:schemeClr val="tx1"/>
                </a:solidFill>
              </a:rPr>
              <a:pPr/>
              <a:t>46</a:t>
            </a:fld>
            <a:endParaRPr kumimoji="0" lang="en-US" altLang="ko-KR" sz="120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C143E-19C5-428E-A2AB-6C7DA877DADC}" type="datetimeFigureOut">
              <a:rPr lang="ko-KR" altLang="en-US" smtClean="0"/>
              <a:pPr/>
              <a:t>11. 7. 1.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7ACE9-E95F-4464-AB88-3282CE5E00A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2197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C143E-19C5-428E-A2AB-6C7DA877DADC}" type="datetimeFigureOut">
              <a:rPr lang="ko-KR" altLang="en-US" smtClean="0"/>
              <a:pPr/>
              <a:t>11. 7. 1.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7ACE9-E95F-4464-AB88-3282CE5E00A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1526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C143E-19C5-428E-A2AB-6C7DA877DADC}" type="datetimeFigureOut">
              <a:rPr lang="ko-KR" altLang="en-US" smtClean="0"/>
              <a:pPr/>
              <a:t>11. 7. 1.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7ACE9-E95F-4464-AB88-3282CE5E00A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9578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C143E-19C5-428E-A2AB-6C7DA877DADC}" type="datetimeFigureOut">
              <a:rPr lang="ko-KR" altLang="en-US" smtClean="0"/>
              <a:pPr/>
              <a:t>11. 7. 1.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7ACE9-E95F-4464-AB88-3282CE5E00A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7147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C143E-19C5-428E-A2AB-6C7DA877DADC}" type="datetimeFigureOut">
              <a:rPr lang="ko-KR" altLang="en-US" smtClean="0"/>
              <a:pPr/>
              <a:t>11. 7. 1.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7ACE9-E95F-4464-AB88-3282CE5E00A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6090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C143E-19C5-428E-A2AB-6C7DA877DADC}" type="datetimeFigureOut">
              <a:rPr lang="ko-KR" altLang="en-US" smtClean="0"/>
              <a:pPr/>
              <a:t>11. 7. 1.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7ACE9-E95F-4464-AB88-3282CE5E00A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9427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C143E-19C5-428E-A2AB-6C7DA877DADC}" type="datetimeFigureOut">
              <a:rPr lang="ko-KR" altLang="en-US" smtClean="0"/>
              <a:pPr/>
              <a:t>11. 7. 1.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7ACE9-E95F-4464-AB88-3282CE5E00A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997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C143E-19C5-428E-A2AB-6C7DA877DADC}" type="datetimeFigureOut">
              <a:rPr lang="ko-KR" altLang="en-US" smtClean="0"/>
              <a:pPr/>
              <a:t>11. 7. 1.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7ACE9-E95F-4464-AB88-3282CE5E00A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5896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C143E-19C5-428E-A2AB-6C7DA877DADC}" type="datetimeFigureOut">
              <a:rPr lang="ko-KR" altLang="en-US" smtClean="0"/>
              <a:pPr/>
              <a:t>11. 7. 1.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7ACE9-E95F-4464-AB88-3282CE5E00A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0634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C143E-19C5-428E-A2AB-6C7DA877DADC}" type="datetimeFigureOut">
              <a:rPr lang="ko-KR" altLang="en-US" smtClean="0"/>
              <a:pPr/>
              <a:t>11. 7. 1.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7ACE9-E95F-4464-AB88-3282CE5E00A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4655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C143E-19C5-428E-A2AB-6C7DA877DADC}" type="datetimeFigureOut">
              <a:rPr lang="ko-KR" altLang="en-US" smtClean="0"/>
              <a:pPr/>
              <a:t>11. 7. 1.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7ACE9-E95F-4464-AB88-3282CE5E00A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3827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C143E-19C5-428E-A2AB-6C7DA877DADC}" type="datetimeFigureOut">
              <a:rPr lang="ko-KR" altLang="en-US" smtClean="0"/>
              <a:pPr/>
              <a:t>11. 7. 1.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7ACE9-E95F-4464-AB88-3282CE5E00A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98012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8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tmp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tmp"/><Relationship Id="rId3" Type="http://schemas.openxmlformats.org/officeDocument/2006/relationships/image" Target="../media/image12.tmp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tmp"/><Relationship Id="rId3" Type="http://schemas.openxmlformats.org/officeDocument/2006/relationships/image" Target="../media/image4.tmp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quation1.bin"/><Relationship Id="rId4" Type="http://schemas.openxmlformats.org/officeDocument/2006/relationships/image" Target="../media/image13.wmf"/><Relationship Id="rId5" Type="http://schemas.openxmlformats.org/officeDocument/2006/relationships/oleObject" Target="../embeddings/Microsoft_Equation2.bin"/><Relationship Id="rId6" Type="http://schemas.openxmlformats.org/officeDocument/2006/relationships/image" Target="../media/image14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15.w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tmp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tmp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tm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hyperlink" Target="http://www.amazon.com/gp/reader/0123814723/ref=sib_dp_pt" TargetMode="External"/><Relationship Id="rId5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amazon.com/gp/reader/0131387685/ref=sib_dp_pt" TargetMode="Externa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developer.nvidia.com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cac@newton.kias.re.kr" TargetMode="External"/><Relationship Id="rId4" Type="http://schemas.openxmlformats.org/officeDocument/2006/relationships/hyperlink" Target="mailto:jskim@gpu.kias.re.kr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Introduction to </a:t>
            </a:r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CUDA</a:t>
            </a:r>
            <a:endParaRPr lang="ko-KR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err="1" smtClean="0">
                <a:latin typeface="Times New Roman" pitchFamily="18" charset="0"/>
                <a:cs typeface="Times New Roman" pitchFamily="18" charset="0"/>
              </a:rPr>
              <a:t>Jongsoo</a:t>
            </a:r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 Kim (KASI)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761592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Example 1: Hello world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dirty="0" smtClean="0"/>
              <a:t>#include &lt;</a:t>
            </a:r>
            <a:r>
              <a:rPr lang="en-US" altLang="ko-KR" dirty="0" err="1" smtClean="0"/>
              <a:t>stdio.h</a:t>
            </a:r>
            <a:r>
              <a:rPr lang="en-US" altLang="ko-KR" dirty="0" smtClean="0"/>
              <a:t>&gt;</a:t>
            </a:r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>
                <a:solidFill>
                  <a:srgbClr val="FFFF00"/>
                </a:solidFill>
              </a:rPr>
              <a:t>__global__ </a:t>
            </a:r>
            <a:r>
              <a:rPr lang="en-US" altLang="ko-KR" dirty="0" smtClean="0"/>
              <a:t>void </a:t>
            </a:r>
            <a:r>
              <a:rPr lang="en-US" altLang="ko-KR" dirty="0" err="1" smtClean="0"/>
              <a:t>hello_world</a:t>
            </a:r>
            <a:r>
              <a:rPr lang="en-US" altLang="ko-KR" dirty="0" smtClean="0"/>
              <a:t>(void) {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 </a:t>
            </a:r>
            <a:r>
              <a:rPr lang="en-US" altLang="ko-KR" dirty="0" err="1" smtClean="0"/>
              <a:t>printf</a:t>
            </a:r>
            <a:r>
              <a:rPr lang="en-US" altLang="ko-KR" dirty="0" smtClean="0"/>
              <a:t>(“Hello World\n”);</a:t>
            </a:r>
          </a:p>
          <a:p>
            <a:pPr marL="0" indent="0">
              <a:buNone/>
            </a:pPr>
            <a:r>
              <a:rPr lang="en-US" altLang="ko-KR" dirty="0" smtClean="0"/>
              <a:t>}</a:t>
            </a:r>
          </a:p>
          <a:p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err="1" smtClean="0"/>
              <a:t>int</a:t>
            </a:r>
            <a:r>
              <a:rPr lang="en-US" altLang="ko-KR" dirty="0" smtClean="0"/>
              <a:t> main (void) {</a:t>
            </a:r>
          </a:p>
          <a:p>
            <a:pPr marL="0" indent="0">
              <a:buNone/>
            </a:pPr>
            <a:r>
              <a:rPr lang="en-US" altLang="ko-KR" dirty="0" smtClean="0"/>
              <a:t>    </a:t>
            </a:r>
            <a:r>
              <a:rPr lang="en-US" altLang="ko-KR" dirty="0" err="1" smtClean="0"/>
              <a:t>hello_world</a:t>
            </a:r>
            <a:r>
              <a:rPr lang="en-US" altLang="ko-KR" dirty="0" smtClean="0">
                <a:solidFill>
                  <a:srgbClr val="FFFF00"/>
                </a:solidFill>
              </a:rPr>
              <a:t>&lt;&lt;&lt;1,5&gt;&gt;&gt;</a:t>
            </a:r>
            <a:r>
              <a:rPr lang="en-US" altLang="ko-KR" dirty="0" smtClean="0"/>
              <a:t>();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</a:t>
            </a:r>
            <a:r>
              <a:rPr lang="en-US" altLang="ko-KR" dirty="0" err="1" smtClean="0">
                <a:solidFill>
                  <a:srgbClr val="00B050"/>
                </a:solidFill>
              </a:rPr>
              <a:t>cudaThreadExit</a:t>
            </a:r>
            <a:r>
              <a:rPr lang="en-US" altLang="ko-KR" dirty="0" smtClean="0">
                <a:solidFill>
                  <a:srgbClr val="00B050"/>
                </a:solidFill>
              </a:rPr>
              <a:t>();</a:t>
            </a:r>
          </a:p>
          <a:p>
            <a:pPr marL="0" indent="0">
              <a:buNone/>
            </a:pPr>
            <a:r>
              <a:rPr lang="en-US" altLang="ko-KR" dirty="0" smtClean="0"/>
              <a:t>    return 0;</a:t>
            </a:r>
          </a:p>
          <a:p>
            <a:pPr marL="0" indent="0">
              <a:buNone/>
            </a:pPr>
            <a:r>
              <a:rPr lang="en-US" altLang="ko-KR" dirty="0" smtClean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8895680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Compile and Run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>
                <a:solidFill>
                  <a:srgbClr val="FFFF00"/>
                </a:solidFill>
              </a:rPr>
              <a:t>nvcc</a:t>
            </a:r>
            <a:r>
              <a:rPr lang="en-US" altLang="ko-KR" dirty="0" smtClean="0">
                <a:solidFill>
                  <a:srgbClr val="FFFF00"/>
                </a:solidFill>
              </a:rPr>
              <a:t> </a:t>
            </a:r>
            <a:r>
              <a:rPr lang="en-US" altLang="ko-KR" dirty="0" smtClean="0">
                <a:solidFill>
                  <a:srgbClr val="00B050"/>
                </a:solidFill>
              </a:rPr>
              <a:t>–arch sm_20</a:t>
            </a:r>
            <a:r>
              <a:rPr lang="en-US" altLang="ko-KR" dirty="0" smtClean="0">
                <a:solidFill>
                  <a:srgbClr val="FFFF00"/>
                </a:solidFill>
              </a:rPr>
              <a:t> hello.cu</a:t>
            </a:r>
          </a:p>
          <a:p>
            <a:r>
              <a:rPr lang="en-US" altLang="ko-KR" dirty="0" smtClean="0">
                <a:solidFill>
                  <a:srgbClr val="FFFF00"/>
                </a:solidFill>
              </a:rPr>
              <a:t>./</a:t>
            </a:r>
            <a:r>
              <a:rPr lang="en-US" altLang="ko-KR" dirty="0" err="1" smtClean="0">
                <a:solidFill>
                  <a:srgbClr val="FFFF00"/>
                </a:solidFill>
              </a:rPr>
              <a:t>a.out</a:t>
            </a:r>
            <a:endParaRPr lang="en-US" altLang="ko-KR" dirty="0" smtClean="0">
              <a:solidFill>
                <a:srgbClr val="FFFF00"/>
              </a:solidFill>
            </a:endParaRPr>
          </a:p>
          <a:p>
            <a:pPr marL="457200" lvl="1" indent="0">
              <a:buNone/>
            </a:pPr>
            <a:r>
              <a:rPr lang="en-US" altLang="ko-KR" sz="2000" dirty="0" smtClean="0"/>
              <a:t>Hello World</a:t>
            </a:r>
          </a:p>
          <a:p>
            <a:pPr marL="457200" lvl="1" indent="0">
              <a:buNone/>
            </a:pPr>
            <a:r>
              <a:rPr lang="en-US" altLang="ko-KR" sz="2000" dirty="0" smtClean="0"/>
              <a:t>Hello World</a:t>
            </a:r>
          </a:p>
          <a:p>
            <a:pPr marL="457200" lvl="1" indent="0">
              <a:buNone/>
            </a:pPr>
            <a:r>
              <a:rPr lang="en-US" altLang="ko-KR" sz="2000" dirty="0" smtClean="0"/>
              <a:t>Hello World</a:t>
            </a:r>
          </a:p>
          <a:p>
            <a:pPr marL="457200" lvl="1" indent="0">
              <a:buNone/>
            </a:pPr>
            <a:r>
              <a:rPr lang="en-US" altLang="ko-KR" sz="2000" dirty="0" smtClean="0"/>
              <a:t>Hello World</a:t>
            </a:r>
          </a:p>
          <a:p>
            <a:pPr marL="457200" lvl="1" indent="0">
              <a:buNone/>
            </a:pPr>
            <a:r>
              <a:rPr lang="en-US" altLang="ko-KR" sz="2000" dirty="0" smtClean="0"/>
              <a:t>Hello World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210383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 Language Extensions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Function Type Qualifiers</a:t>
            </a:r>
          </a:p>
          <a:p>
            <a:pPr marL="457200" lvl="1" indent="0">
              <a:buNone/>
            </a:pPr>
            <a:r>
              <a:rPr lang="en-US" altLang="ko-KR" dirty="0" smtClean="0">
                <a:solidFill>
                  <a:srgbClr val="FFFF00"/>
                </a:solidFill>
              </a:rPr>
              <a:t>__global__</a:t>
            </a:r>
          </a:p>
          <a:p>
            <a:pPr marL="857250" lvl="2" indent="0">
              <a:buNone/>
            </a:pPr>
            <a:r>
              <a:rPr lang="en-US" altLang="ko-KR" dirty="0" smtClean="0"/>
              <a:t>executed on the device (GPU)</a:t>
            </a:r>
          </a:p>
          <a:p>
            <a:pPr marL="857250" lvl="2" indent="0">
              <a:buNone/>
            </a:pPr>
            <a:r>
              <a:rPr lang="en-US" altLang="ko-KR" dirty="0"/>
              <a:t>c</a:t>
            </a:r>
            <a:r>
              <a:rPr lang="en-US" altLang="ko-KR" dirty="0" smtClean="0"/>
              <a:t>allable from the host (CPU) only</a:t>
            </a:r>
          </a:p>
          <a:p>
            <a:pPr marL="857250" lvl="2" indent="0">
              <a:buNone/>
            </a:pPr>
            <a:r>
              <a:rPr lang="en-US" altLang="ko-KR" dirty="0"/>
              <a:t>f</a:t>
            </a:r>
            <a:r>
              <a:rPr lang="en-US" altLang="ko-KR" dirty="0" smtClean="0"/>
              <a:t>unctions should have void return type</a:t>
            </a:r>
          </a:p>
          <a:p>
            <a:pPr marL="857250" lvl="2" indent="0">
              <a:buNone/>
            </a:pPr>
            <a:r>
              <a:rPr lang="en-US" altLang="ko-KR" dirty="0"/>
              <a:t>a</a:t>
            </a:r>
            <a:r>
              <a:rPr lang="en-US" altLang="ko-KR" dirty="0" smtClean="0"/>
              <a:t>ny call to a __global__ function must specify the </a:t>
            </a:r>
            <a:endParaRPr lang="en-US" altLang="ko-KR" dirty="0" smtClean="0"/>
          </a:p>
          <a:p>
            <a:pPr marL="857250" lvl="2" indent="0">
              <a:buNone/>
            </a:pPr>
            <a:r>
              <a:rPr lang="en-US" altLang="ko-KR" dirty="0" smtClean="0">
                <a:solidFill>
                  <a:srgbClr val="00B0F0"/>
                </a:solidFill>
              </a:rPr>
              <a:t>execution </a:t>
            </a:r>
            <a:r>
              <a:rPr lang="en-US" altLang="ko-KR" dirty="0" smtClean="0">
                <a:solidFill>
                  <a:srgbClr val="00B0F0"/>
                </a:solidFill>
              </a:rPr>
              <a:t>configuration </a:t>
            </a:r>
            <a:r>
              <a:rPr lang="en-US" altLang="ko-KR" dirty="0" smtClean="0"/>
              <a:t>for that call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524483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Grid, Block, Thread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596868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dirty="0" smtClean="0"/>
              <a:t>Tesla S2050, </a:t>
            </a:r>
            <a:r>
              <a:rPr lang="en-US" altLang="ko-KR" dirty="0" err="1" smtClean="0"/>
              <a:t>Geforce</a:t>
            </a:r>
            <a:r>
              <a:rPr lang="en-US" altLang="ko-KR" dirty="0" smtClean="0"/>
              <a:t> 580</a:t>
            </a:r>
          </a:p>
          <a:p>
            <a:pPr lvl="1"/>
            <a:r>
              <a:rPr lang="en-US" altLang="ko-KR" dirty="0" smtClean="0"/>
              <a:t>max. block size of each </a:t>
            </a:r>
          </a:p>
          <a:p>
            <a:pPr lvl="1">
              <a:buNone/>
            </a:pPr>
            <a:r>
              <a:rPr lang="en-US" altLang="ko-KR" dirty="0" smtClean="0"/>
              <a:t>   Dim per grid</a:t>
            </a:r>
          </a:p>
          <a:p>
            <a:pPr marL="457200" lvl="1" indent="0">
              <a:buNone/>
            </a:pPr>
            <a:r>
              <a:rPr lang="en-US" altLang="ko-KR" dirty="0" smtClean="0"/>
              <a:t>  65535x65535x1</a:t>
            </a:r>
          </a:p>
          <a:p>
            <a:pPr lvl="1"/>
            <a:r>
              <a:rPr lang="en-US" altLang="ko-KR" dirty="0" smtClean="0"/>
              <a:t>max. thread size of </a:t>
            </a:r>
          </a:p>
          <a:p>
            <a:pPr lvl="1">
              <a:buNone/>
            </a:pPr>
            <a:r>
              <a:rPr lang="en-US" altLang="ko-KR" dirty="0" smtClean="0"/>
              <a:t>  each Dim per block</a:t>
            </a:r>
          </a:p>
          <a:p>
            <a:pPr marL="457200" lvl="1" indent="0">
              <a:buNone/>
            </a:pPr>
            <a:r>
              <a:rPr lang="en-US" altLang="ko-KR" dirty="0" smtClean="0"/>
              <a:t>  1024x1024x64</a:t>
            </a:r>
          </a:p>
          <a:p>
            <a:pPr marL="457200" lvl="1" indent="0"/>
            <a:r>
              <a:rPr lang="en-US" altLang="ko-KR" dirty="0" smtClean="0"/>
              <a:t> max. # of threads per block</a:t>
            </a:r>
          </a:p>
          <a:p>
            <a:pPr marL="457200" lvl="1" indent="0">
              <a:buNone/>
            </a:pPr>
            <a:r>
              <a:rPr lang="en-US" altLang="ko-KR" dirty="0" smtClean="0"/>
              <a:t>  1024</a:t>
            </a:r>
          </a:p>
          <a:p>
            <a:pPr marL="457200" lvl="1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      </a:t>
            </a:r>
            <a:endParaRPr lang="ko-KR" alt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218" y="1608078"/>
            <a:ext cx="3482934" cy="4485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46618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DeviceQuery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ko-KR" sz="2400" dirty="0" err="1" smtClean="0">
                <a:solidFill>
                  <a:srgbClr val="FFFF00"/>
                </a:solidFill>
              </a:rPr>
              <a:t>ls</a:t>
            </a:r>
            <a:r>
              <a:rPr lang="en-US" altLang="ko-KR" sz="2400" dirty="0" smtClean="0">
                <a:solidFill>
                  <a:srgbClr val="FFFF00"/>
                </a:solidFill>
              </a:rPr>
              <a:t> /</a:t>
            </a:r>
            <a:r>
              <a:rPr lang="en-US" altLang="ko-KR" sz="2400" dirty="0" err="1" smtClean="0">
                <a:solidFill>
                  <a:srgbClr val="FFFF00"/>
                </a:solidFill>
              </a:rPr>
              <a:t>usr</a:t>
            </a:r>
            <a:r>
              <a:rPr lang="en-US" altLang="ko-KR" sz="2400" dirty="0" smtClean="0">
                <a:solidFill>
                  <a:srgbClr val="FFFF00"/>
                </a:solidFill>
              </a:rPr>
              <a:t>/local/</a:t>
            </a:r>
            <a:r>
              <a:rPr lang="en-US" altLang="ko-KR" sz="2400" dirty="0" err="1" smtClean="0">
                <a:solidFill>
                  <a:srgbClr val="FFFF00"/>
                </a:solidFill>
              </a:rPr>
              <a:t>cuda</a:t>
            </a:r>
            <a:r>
              <a:rPr lang="en-US" altLang="ko-KR" sz="2400" dirty="0" smtClean="0">
                <a:solidFill>
                  <a:srgbClr val="FFFF00"/>
                </a:solidFill>
              </a:rPr>
              <a:t>/C/bin/</a:t>
            </a:r>
            <a:r>
              <a:rPr lang="en-US" altLang="ko-KR" sz="2400" dirty="0" err="1" smtClean="0">
                <a:solidFill>
                  <a:srgbClr val="FFFF00"/>
                </a:solidFill>
              </a:rPr>
              <a:t>linux</a:t>
            </a:r>
            <a:r>
              <a:rPr lang="en-US" altLang="ko-KR" sz="2400" dirty="0" smtClean="0">
                <a:solidFill>
                  <a:srgbClr val="FFFF00"/>
                </a:solidFill>
              </a:rPr>
              <a:t>/release/</a:t>
            </a:r>
          </a:p>
          <a:p>
            <a:pPr>
              <a:buNone/>
            </a:pPr>
            <a:r>
              <a:rPr lang="en-US" altLang="ko-KR" sz="2400" dirty="0" smtClean="0">
                <a:solidFill>
                  <a:srgbClr val="FFFF00"/>
                </a:solidFill>
              </a:rPr>
              <a:t>/</a:t>
            </a:r>
            <a:r>
              <a:rPr lang="en-US" altLang="ko-KR" sz="2400" dirty="0" err="1" smtClean="0">
                <a:solidFill>
                  <a:srgbClr val="FFFF00"/>
                </a:solidFill>
              </a:rPr>
              <a:t>usr</a:t>
            </a:r>
            <a:r>
              <a:rPr lang="en-US" altLang="ko-KR" sz="2400" dirty="0" smtClean="0">
                <a:solidFill>
                  <a:srgbClr val="FFFF00"/>
                </a:solidFill>
              </a:rPr>
              <a:t>/local/</a:t>
            </a:r>
            <a:r>
              <a:rPr lang="en-US" altLang="ko-KR" sz="2400" dirty="0" err="1" smtClean="0">
                <a:solidFill>
                  <a:srgbClr val="FFFF00"/>
                </a:solidFill>
              </a:rPr>
              <a:t>cuda</a:t>
            </a:r>
            <a:r>
              <a:rPr lang="en-US" altLang="ko-KR" sz="2400" dirty="0" smtClean="0">
                <a:solidFill>
                  <a:srgbClr val="FFFF00"/>
                </a:solidFill>
              </a:rPr>
              <a:t>/C/bin/</a:t>
            </a:r>
            <a:r>
              <a:rPr lang="en-US" altLang="ko-KR" sz="2400" dirty="0" err="1" smtClean="0">
                <a:solidFill>
                  <a:srgbClr val="FFFF00"/>
                </a:solidFill>
              </a:rPr>
              <a:t>linux</a:t>
            </a:r>
            <a:r>
              <a:rPr lang="en-US" altLang="ko-KR" sz="2400" dirty="0" smtClean="0">
                <a:solidFill>
                  <a:srgbClr val="FFFF00"/>
                </a:solidFill>
              </a:rPr>
              <a:t>/release/</a:t>
            </a:r>
            <a:r>
              <a:rPr lang="en-US" altLang="ko-KR" sz="2400" dirty="0" err="1" smtClean="0">
                <a:solidFill>
                  <a:srgbClr val="FFFF00"/>
                </a:solidFill>
              </a:rPr>
              <a:t>deviceQuery</a:t>
            </a:r>
            <a:endParaRPr lang="en-US" altLang="ko-KR" sz="2400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en-US" altLang="ko-KR" sz="2400" dirty="0" smtClean="0">
                <a:solidFill>
                  <a:srgbClr val="FFFF00"/>
                </a:solidFill>
              </a:rPr>
              <a:t>/</a:t>
            </a:r>
            <a:r>
              <a:rPr lang="en-US" altLang="ko-KR" sz="2400" dirty="0" err="1" smtClean="0">
                <a:solidFill>
                  <a:srgbClr val="FFFF00"/>
                </a:solidFill>
              </a:rPr>
              <a:t>usr</a:t>
            </a:r>
            <a:r>
              <a:rPr lang="en-US" altLang="ko-KR" sz="2400" dirty="0" smtClean="0">
                <a:solidFill>
                  <a:srgbClr val="FFFF00"/>
                </a:solidFill>
              </a:rPr>
              <a:t>/local/</a:t>
            </a:r>
            <a:r>
              <a:rPr lang="en-US" altLang="ko-KR" sz="2400" dirty="0" err="1" smtClean="0">
                <a:solidFill>
                  <a:srgbClr val="FFFF00"/>
                </a:solidFill>
              </a:rPr>
              <a:t>cuda</a:t>
            </a:r>
            <a:r>
              <a:rPr lang="en-US" altLang="ko-KR" sz="2400" dirty="0" smtClean="0">
                <a:solidFill>
                  <a:srgbClr val="FFFF00"/>
                </a:solidFill>
              </a:rPr>
              <a:t>/C/bin/</a:t>
            </a:r>
            <a:r>
              <a:rPr lang="en-US" altLang="ko-KR" sz="2400" dirty="0" err="1" smtClean="0">
                <a:solidFill>
                  <a:srgbClr val="FFFF00"/>
                </a:solidFill>
              </a:rPr>
              <a:t>linux</a:t>
            </a:r>
            <a:r>
              <a:rPr lang="en-US" altLang="ko-KR" sz="2400" dirty="0" smtClean="0">
                <a:solidFill>
                  <a:srgbClr val="FFFF00"/>
                </a:solidFill>
              </a:rPr>
              <a:t>/release/</a:t>
            </a:r>
            <a:r>
              <a:rPr lang="en-US" altLang="ko-KR" sz="2400" dirty="0" err="1" smtClean="0">
                <a:solidFill>
                  <a:srgbClr val="FFFF00"/>
                </a:solidFill>
              </a:rPr>
              <a:t>bandwidthTest</a:t>
            </a:r>
            <a:endParaRPr lang="en-US" altLang="ko-KR" sz="2400" dirty="0" smtClean="0">
              <a:solidFill>
                <a:srgbClr val="FFFF00"/>
              </a:solidFill>
            </a:endParaRPr>
          </a:p>
          <a:p>
            <a:pPr marL="457200" lvl="1" indent="0">
              <a:buNone/>
            </a:pPr>
            <a:endParaRPr lang="ko-KR" alt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4353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 Language Extensions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Execution configuration</a:t>
            </a:r>
          </a:p>
          <a:p>
            <a:pPr marL="457200" lvl="1" indent="0">
              <a:buNone/>
            </a:pPr>
            <a:r>
              <a:rPr lang="en-US" altLang="ko-KR" dirty="0" smtClean="0">
                <a:solidFill>
                  <a:srgbClr val="FFFF00"/>
                </a:solidFill>
              </a:rPr>
              <a:t>&lt;&lt;</a:t>
            </a:r>
            <a:r>
              <a:rPr lang="en-US" altLang="ko-KR" dirty="0" smtClean="0">
                <a:solidFill>
                  <a:srgbClr val="FFFF00"/>
                </a:solidFill>
              </a:rPr>
              <a:t>&lt;</a:t>
            </a:r>
            <a:r>
              <a:rPr lang="en-US" altLang="ko-KR" dirty="0" err="1" smtClean="0"/>
              <a:t>blocksPerGrid</a:t>
            </a:r>
            <a:r>
              <a:rPr lang="en-US" altLang="ko-KR" dirty="0" err="1" smtClean="0"/>
              <a:t>,</a:t>
            </a:r>
            <a:r>
              <a:rPr lang="en-US" altLang="ko-KR" dirty="0" err="1" smtClean="0"/>
              <a:t>threadsPerBlock</a:t>
            </a:r>
            <a:r>
              <a:rPr lang="en-US" altLang="ko-KR" dirty="0" smtClean="0">
                <a:solidFill>
                  <a:srgbClr val="FFFF00"/>
                </a:solidFill>
              </a:rPr>
              <a:t>&gt;</a:t>
            </a:r>
            <a:r>
              <a:rPr lang="en-US" altLang="ko-KR" dirty="0" smtClean="0">
                <a:solidFill>
                  <a:srgbClr val="FFFF00"/>
                </a:solidFill>
              </a:rPr>
              <a:t>&gt;&gt;</a:t>
            </a:r>
          </a:p>
          <a:p>
            <a:pPr marL="457200" lvl="1" indent="0">
              <a:buNone/>
            </a:pPr>
            <a:r>
              <a:rPr lang="en-US" altLang="ko-KR" dirty="0" smtClean="0">
                <a:solidFill>
                  <a:srgbClr val="FFFF00"/>
                </a:solidFill>
              </a:rPr>
              <a:t>&lt;&lt;&lt;1,1&gt;&gt;&gt;</a:t>
            </a:r>
          </a:p>
          <a:p>
            <a:pPr marL="457200" lvl="1" indent="0">
              <a:buNone/>
            </a:pPr>
            <a:r>
              <a:rPr lang="en-US" altLang="ko-KR" dirty="0" smtClean="0">
                <a:solidFill>
                  <a:srgbClr val="FFFF00"/>
                </a:solidFill>
              </a:rPr>
              <a:t>&lt;&lt;&lt;65535,1024&gt;</a:t>
            </a:r>
          </a:p>
          <a:p>
            <a:pPr marL="457200" lvl="1" indent="0">
              <a:buNone/>
            </a:pPr>
            <a:endParaRPr lang="en-US" altLang="ko-KR" dirty="0">
              <a:solidFill>
                <a:srgbClr val="FFFF00"/>
              </a:solidFill>
            </a:endParaRPr>
          </a:p>
          <a:p>
            <a:pPr marL="457200" lvl="1" indent="0">
              <a:buNone/>
            </a:pPr>
            <a:r>
              <a:rPr lang="en-US" altLang="ko-KR" dirty="0">
                <a:solidFill>
                  <a:srgbClr val="FFFF00"/>
                </a:solidFill>
              </a:rPr>
              <a:t>d</a:t>
            </a:r>
            <a:r>
              <a:rPr lang="en-US" altLang="ko-KR" dirty="0" smtClean="0">
                <a:solidFill>
                  <a:srgbClr val="FFFF00"/>
                </a:solidFill>
              </a:rPr>
              <a:t>im3 </a:t>
            </a:r>
            <a:r>
              <a:rPr lang="en-US" altLang="ko-KR" dirty="0" err="1" smtClean="0">
                <a:solidFill>
                  <a:srgbClr val="FFFFFF"/>
                </a:solidFill>
              </a:rPr>
              <a:t>blocksPerGrid</a:t>
            </a:r>
            <a:r>
              <a:rPr lang="en-US" altLang="ko-KR" dirty="0" smtClean="0">
                <a:solidFill>
                  <a:srgbClr val="FFFF00"/>
                </a:solidFill>
              </a:rPr>
              <a:t>(65535,65535,1)</a:t>
            </a:r>
          </a:p>
          <a:p>
            <a:pPr marL="457200" lvl="1" indent="0">
              <a:buNone/>
            </a:pPr>
            <a:r>
              <a:rPr lang="en-US" altLang="ko-KR" dirty="0">
                <a:solidFill>
                  <a:srgbClr val="FFFF00"/>
                </a:solidFill>
              </a:rPr>
              <a:t>d</a:t>
            </a:r>
            <a:r>
              <a:rPr lang="en-US" altLang="ko-KR" dirty="0" smtClean="0">
                <a:solidFill>
                  <a:srgbClr val="FFFF00"/>
                </a:solidFill>
              </a:rPr>
              <a:t>im3 </a:t>
            </a:r>
            <a:r>
              <a:rPr lang="en-US" altLang="ko-KR" dirty="0" err="1" smtClean="0">
                <a:solidFill>
                  <a:srgbClr val="FFFFFF"/>
                </a:solidFill>
              </a:rPr>
              <a:t>threadsPerBlock</a:t>
            </a:r>
            <a:r>
              <a:rPr lang="en-US" altLang="ko-KR" dirty="0" smtClean="0">
                <a:solidFill>
                  <a:srgbClr val="FFFF00"/>
                </a:solidFill>
              </a:rPr>
              <a:t>(1024,1,1)</a:t>
            </a:r>
          </a:p>
          <a:p>
            <a:pPr marL="457200" lvl="1" indent="0">
              <a:buNone/>
            </a:pPr>
            <a:r>
              <a:rPr lang="en-US" altLang="ko-KR" dirty="0" smtClean="0">
                <a:solidFill>
                  <a:srgbClr val="FFFF00"/>
                </a:solidFill>
              </a:rPr>
              <a:t>&lt;&lt;&lt;</a:t>
            </a:r>
            <a:r>
              <a:rPr lang="en-US" altLang="ko-KR" dirty="0" err="1" smtClean="0">
                <a:solidFill>
                  <a:srgbClr val="FFFFFF"/>
                </a:solidFill>
              </a:rPr>
              <a:t>blocksPerGrid,threadsPerBlock</a:t>
            </a:r>
            <a:r>
              <a:rPr lang="en-US" altLang="ko-KR" dirty="0" smtClean="0">
                <a:solidFill>
                  <a:srgbClr val="FFFF00"/>
                </a:solidFill>
              </a:rPr>
              <a:t>&gt;&gt;&gt;</a:t>
            </a:r>
          </a:p>
          <a:p>
            <a:pPr marL="457200" lvl="1" indent="0">
              <a:buNone/>
            </a:pPr>
            <a:endParaRPr lang="ko-KR" alt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4353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 Language Extensions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 smtClean="0"/>
              <a:t>Built-in Variables</a:t>
            </a:r>
          </a:p>
          <a:p>
            <a:pPr marL="457200" lvl="1" indent="0">
              <a:buNone/>
            </a:pPr>
            <a:r>
              <a:rPr lang="en-US" altLang="ko-KR" dirty="0" err="1" smtClean="0">
                <a:solidFill>
                  <a:srgbClr val="FFFF00"/>
                </a:solidFill>
              </a:rPr>
              <a:t>blockIdx</a:t>
            </a:r>
            <a:r>
              <a:rPr lang="en-US" altLang="ko-KR" dirty="0" smtClean="0">
                <a:solidFill>
                  <a:srgbClr val="FFFF00"/>
                </a:solidFill>
              </a:rPr>
              <a:t> = (</a:t>
            </a:r>
            <a:r>
              <a:rPr lang="en-US" altLang="ko-KR" dirty="0" err="1" smtClean="0">
                <a:solidFill>
                  <a:srgbClr val="FFFF00"/>
                </a:solidFill>
              </a:rPr>
              <a:t>blockIdx.x</a:t>
            </a:r>
            <a:r>
              <a:rPr lang="en-US" altLang="ko-KR" dirty="0" smtClean="0">
                <a:solidFill>
                  <a:srgbClr val="FFFF00"/>
                </a:solidFill>
              </a:rPr>
              <a:t>, </a:t>
            </a:r>
            <a:r>
              <a:rPr lang="en-US" altLang="ko-KR" dirty="0" err="1" smtClean="0">
                <a:solidFill>
                  <a:srgbClr val="FFFF00"/>
                </a:solidFill>
              </a:rPr>
              <a:t>blockIdx.y</a:t>
            </a:r>
            <a:r>
              <a:rPr lang="en-US" altLang="ko-KR" dirty="0" smtClean="0">
                <a:solidFill>
                  <a:srgbClr val="FFFF00"/>
                </a:solidFill>
              </a:rPr>
              <a:t>, </a:t>
            </a:r>
            <a:r>
              <a:rPr lang="en-US" altLang="ko-KR" dirty="0" err="1" smtClean="0">
                <a:solidFill>
                  <a:srgbClr val="FFFF00"/>
                </a:solidFill>
              </a:rPr>
              <a:t>blockIdx.y</a:t>
            </a:r>
            <a:r>
              <a:rPr lang="en-US" altLang="ko-KR" dirty="0" smtClean="0">
                <a:solidFill>
                  <a:srgbClr val="FFFF00"/>
                </a:solidFill>
              </a:rPr>
              <a:t>)</a:t>
            </a:r>
          </a:p>
          <a:p>
            <a:pPr marL="457200" lvl="1" indent="0">
              <a:buNone/>
            </a:pPr>
            <a:r>
              <a:rPr lang="en-US" altLang="ko-KR" dirty="0" smtClean="0">
                <a:solidFill>
                  <a:srgbClr val="FFFF00"/>
                </a:solidFill>
              </a:rPr>
              <a:t>	</a:t>
            </a:r>
            <a:r>
              <a:rPr lang="en-US" altLang="ko-KR" dirty="0" smtClean="0"/>
              <a:t>three unsigned integers, </a:t>
            </a:r>
            <a:r>
              <a:rPr lang="en-US" altLang="ko-KR" dirty="0" smtClean="0">
                <a:solidFill>
                  <a:srgbClr val="FFFF00"/>
                </a:solidFill>
              </a:rPr>
              <a:t>uint3</a:t>
            </a:r>
          </a:p>
          <a:p>
            <a:pPr marL="457200" lvl="1" indent="0">
              <a:buNone/>
            </a:pPr>
            <a:r>
              <a:rPr lang="en-US" altLang="ko-KR" dirty="0" err="1" smtClean="0">
                <a:solidFill>
                  <a:srgbClr val="FFFF00"/>
                </a:solidFill>
              </a:rPr>
              <a:t>threadIdx</a:t>
            </a:r>
            <a:r>
              <a:rPr lang="en-US" altLang="ko-KR" dirty="0" smtClean="0">
                <a:solidFill>
                  <a:srgbClr val="FFFF00"/>
                </a:solidFill>
              </a:rPr>
              <a:t> = (</a:t>
            </a:r>
            <a:r>
              <a:rPr lang="en-US" altLang="ko-KR" dirty="0" err="1" smtClean="0">
                <a:solidFill>
                  <a:srgbClr val="FFFF00"/>
                </a:solidFill>
              </a:rPr>
              <a:t>threadIdx.x</a:t>
            </a:r>
            <a:r>
              <a:rPr lang="en-US" altLang="ko-KR" dirty="0" smtClean="0">
                <a:solidFill>
                  <a:srgbClr val="FFFF00"/>
                </a:solidFill>
              </a:rPr>
              <a:t>, </a:t>
            </a:r>
            <a:r>
              <a:rPr lang="en-US" altLang="ko-KR" dirty="0" err="1" smtClean="0">
                <a:solidFill>
                  <a:srgbClr val="FFFF00"/>
                </a:solidFill>
              </a:rPr>
              <a:t>threadIdx.y</a:t>
            </a:r>
            <a:r>
              <a:rPr lang="en-US" altLang="ko-KR" dirty="0" smtClean="0">
                <a:solidFill>
                  <a:srgbClr val="FFFF00"/>
                </a:solidFill>
              </a:rPr>
              <a:t>, </a:t>
            </a:r>
            <a:r>
              <a:rPr lang="en-US" altLang="ko-KR" dirty="0" err="1" smtClean="0">
                <a:solidFill>
                  <a:srgbClr val="FFFF00"/>
                </a:solidFill>
              </a:rPr>
              <a:t>threadIdx.y</a:t>
            </a:r>
            <a:r>
              <a:rPr lang="en-US" altLang="ko-KR" dirty="0" smtClean="0">
                <a:solidFill>
                  <a:srgbClr val="FFFF00"/>
                </a:solidFill>
              </a:rPr>
              <a:t>)</a:t>
            </a:r>
          </a:p>
          <a:p>
            <a:pPr marL="457200" lvl="1" indent="0">
              <a:buNone/>
            </a:pPr>
            <a:r>
              <a:rPr lang="en-US" altLang="ko-KR" dirty="0" smtClean="0">
                <a:solidFill>
                  <a:srgbClr val="FFFF00"/>
                </a:solidFill>
              </a:rPr>
              <a:t>	</a:t>
            </a:r>
            <a:r>
              <a:rPr lang="en-US" altLang="ko-KR" dirty="0"/>
              <a:t> three unsigned </a:t>
            </a:r>
            <a:r>
              <a:rPr lang="en-US" altLang="ko-KR" dirty="0" smtClean="0"/>
              <a:t>integers, </a:t>
            </a:r>
            <a:r>
              <a:rPr lang="en-US" altLang="ko-KR" dirty="0" smtClean="0">
                <a:solidFill>
                  <a:srgbClr val="FFFF00"/>
                </a:solidFill>
              </a:rPr>
              <a:t>uint3</a:t>
            </a:r>
          </a:p>
          <a:p>
            <a:pPr marL="457200" lvl="1" indent="0">
              <a:buNone/>
            </a:pPr>
            <a:endParaRPr lang="en-US" altLang="ko-KR" dirty="0">
              <a:solidFill>
                <a:srgbClr val="FFFF00"/>
              </a:solidFill>
            </a:endParaRPr>
          </a:p>
          <a:p>
            <a:r>
              <a:rPr lang="en-US" altLang="ko-KR" dirty="0" smtClean="0"/>
              <a:t>Built-in Vector types</a:t>
            </a:r>
          </a:p>
          <a:p>
            <a:pPr marL="400050" lvl="1" indent="0">
              <a:buNone/>
            </a:pPr>
            <a:r>
              <a:rPr lang="en-US" altLang="ko-KR" dirty="0">
                <a:solidFill>
                  <a:srgbClr val="FFFF00"/>
                </a:solidFill>
              </a:rPr>
              <a:t>d</a:t>
            </a:r>
            <a:r>
              <a:rPr lang="en-US" altLang="ko-KR" dirty="0" smtClean="0">
                <a:solidFill>
                  <a:srgbClr val="FFFF00"/>
                </a:solidFill>
              </a:rPr>
              <a:t>im3: </a:t>
            </a:r>
          </a:p>
          <a:p>
            <a:pPr marL="857250" lvl="2" indent="0">
              <a:buNone/>
            </a:pPr>
            <a:r>
              <a:rPr lang="en-US" altLang="ko-KR" dirty="0" smtClean="0"/>
              <a:t>Integer vector type based on </a:t>
            </a:r>
            <a:r>
              <a:rPr lang="en-US" altLang="ko-KR" dirty="0" smtClean="0">
                <a:solidFill>
                  <a:srgbClr val="FFFF00"/>
                </a:solidFill>
              </a:rPr>
              <a:t>unit3</a:t>
            </a:r>
          </a:p>
          <a:p>
            <a:pPr marL="857250" lvl="2" indent="0">
              <a:buNone/>
            </a:pPr>
            <a:r>
              <a:rPr lang="en-US" altLang="ko-KR" dirty="0"/>
              <a:t>u</a:t>
            </a:r>
            <a:r>
              <a:rPr lang="en-US" altLang="ko-KR" dirty="0" smtClean="0"/>
              <a:t>sed to specify dimensions</a:t>
            </a:r>
          </a:p>
        </p:txBody>
      </p:sp>
    </p:spTree>
    <p:extLst>
      <p:ext uri="{BB962C8B-B14F-4D97-AF65-F5344CB8AC3E}">
        <p14:creationId xmlns:p14="http://schemas.microsoft.com/office/powerpoint/2010/main" val="3525963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8655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1800" dirty="0"/>
              <a:t>#include &lt;</a:t>
            </a:r>
            <a:r>
              <a:rPr lang="en-US" altLang="ko-KR" sz="1800" dirty="0" err="1"/>
              <a:t>stdio.h</a:t>
            </a:r>
            <a:r>
              <a:rPr lang="en-US" altLang="ko-KR" sz="1800" dirty="0"/>
              <a:t>&gt;</a:t>
            </a:r>
          </a:p>
          <a:p>
            <a:pPr marL="0" indent="0">
              <a:buNone/>
            </a:pPr>
            <a:endParaRPr lang="en-US" altLang="ko-KR" sz="1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altLang="ko-KR" sz="1800" dirty="0" smtClean="0">
                <a:solidFill>
                  <a:srgbClr val="FFFF00"/>
                </a:solidFill>
              </a:rPr>
              <a:t>__</a:t>
            </a:r>
            <a:r>
              <a:rPr lang="en-US" altLang="ko-KR" sz="1800" dirty="0">
                <a:solidFill>
                  <a:srgbClr val="FFFF00"/>
                </a:solidFill>
              </a:rPr>
              <a:t>global__ </a:t>
            </a:r>
            <a:r>
              <a:rPr lang="en-US" altLang="ko-KR" sz="1800" dirty="0"/>
              <a:t>void </a:t>
            </a:r>
            <a:r>
              <a:rPr lang="en-US" altLang="ko-KR" sz="1800" dirty="0" err="1"/>
              <a:t>exec_conf</a:t>
            </a:r>
            <a:r>
              <a:rPr lang="en-US" altLang="ko-KR" sz="1800" dirty="0"/>
              <a:t>(void) </a:t>
            </a:r>
            <a:r>
              <a:rPr lang="en-US" altLang="ko-KR" sz="1800" dirty="0" smtClean="0"/>
              <a:t>{</a:t>
            </a:r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</a:t>
            </a:r>
            <a:r>
              <a:rPr lang="en-US" altLang="ko-KR" sz="1800" dirty="0" err="1" smtClean="0"/>
              <a:t>int</a:t>
            </a:r>
            <a:r>
              <a:rPr lang="en-US" altLang="ko-KR" sz="1800" dirty="0"/>
              <a:t> ix =  </a:t>
            </a:r>
            <a:r>
              <a:rPr lang="en-US" altLang="ko-KR" sz="1800" dirty="0" err="1">
                <a:solidFill>
                  <a:srgbClr val="FFFF00"/>
                </a:solidFill>
              </a:rPr>
              <a:t>threadIdx.x</a:t>
            </a:r>
            <a:r>
              <a:rPr lang="en-US" altLang="ko-KR" sz="1800" dirty="0"/>
              <a:t> + </a:t>
            </a:r>
            <a:r>
              <a:rPr lang="en-US" altLang="ko-KR" sz="1800" dirty="0" err="1">
                <a:solidFill>
                  <a:srgbClr val="FFFF00"/>
                </a:solidFill>
              </a:rPr>
              <a:t>blockIdx.x</a:t>
            </a:r>
            <a:r>
              <a:rPr lang="en-US" altLang="ko-KR" sz="1800" dirty="0"/>
              <a:t> * </a:t>
            </a:r>
            <a:r>
              <a:rPr lang="en-US" altLang="ko-KR" sz="1800" dirty="0" err="1">
                <a:solidFill>
                  <a:srgbClr val="FFFF00"/>
                </a:solidFill>
              </a:rPr>
              <a:t>blockDim.x</a:t>
            </a:r>
            <a:r>
              <a:rPr lang="en-US" altLang="ko-KR" sz="1800" dirty="0" smtClean="0"/>
              <a:t>;</a:t>
            </a:r>
          </a:p>
          <a:p>
            <a:pPr marL="0" indent="0">
              <a:buNone/>
            </a:pPr>
            <a:r>
              <a:rPr lang="en-US" altLang="ko-KR" sz="1800" dirty="0" smtClean="0"/>
              <a:t>     </a:t>
            </a:r>
            <a:r>
              <a:rPr lang="en-US" altLang="ko-KR" sz="1800" dirty="0" err="1"/>
              <a:t>printf</a:t>
            </a:r>
            <a:r>
              <a:rPr lang="en-US" altLang="ko-KR" sz="1800" dirty="0"/>
              <a:t>("</a:t>
            </a:r>
            <a:r>
              <a:rPr lang="en-US" altLang="ko-KR" sz="1800" dirty="0" err="1"/>
              <a:t>gridDim</a:t>
            </a:r>
            <a:r>
              <a:rPr lang="en-US" altLang="ko-KR" sz="1800" dirty="0"/>
              <a:t> = (%</a:t>
            </a:r>
            <a:r>
              <a:rPr lang="en-US" altLang="ko-KR" sz="1800" dirty="0" err="1"/>
              <a:t>d,%d,%d</a:t>
            </a:r>
            <a:r>
              <a:rPr lang="en-US" altLang="ko-KR" sz="1800" dirty="0"/>
              <a:t>), </a:t>
            </a:r>
            <a:r>
              <a:rPr lang="en-US" altLang="ko-KR" sz="1800" dirty="0" err="1"/>
              <a:t>blockDim</a:t>
            </a:r>
            <a:r>
              <a:rPr lang="en-US" altLang="ko-KR" sz="1800" dirty="0"/>
              <a:t> = (%</a:t>
            </a:r>
            <a:r>
              <a:rPr lang="en-US" altLang="ko-KR" sz="1800" dirty="0" err="1"/>
              <a:t>d,%d,%d</a:t>
            </a:r>
            <a:r>
              <a:rPr lang="en-US" altLang="ko-KR" sz="1800" dirty="0"/>
              <a:t>)\n",</a:t>
            </a:r>
          </a:p>
          <a:p>
            <a:pPr marL="0" indent="0">
              <a:buNone/>
            </a:pPr>
            <a:r>
              <a:rPr lang="en-US" altLang="ko-KR" sz="1800" dirty="0"/>
              <a:t>            </a:t>
            </a:r>
            <a:r>
              <a:rPr lang="en-US" altLang="ko-KR" sz="1800" dirty="0" err="1">
                <a:solidFill>
                  <a:srgbClr val="FFFF00"/>
                </a:solidFill>
              </a:rPr>
              <a:t>gridDim.x,gridDim.y</a:t>
            </a:r>
            <a:r>
              <a:rPr lang="en-US" altLang="ko-KR" sz="1800" dirty="0" err="1"/>
              <a:t>,</a:t>
            </a:r>
            <a:r>
              <a:rPr lang="en-US" altLang="ko-KR" sz="1800" dirty="0" err="1">
                <a:solidFill>
                  <a:srgbClr val="FFFF00"/>
                </a:solidFill>
              </a:rPr>
              <a:t>gridDim.z</a:t>
            </a:r>
            <a:r>
              <a:rPr lang="en-US" altLang="ko-KR" sz="1800" dirty="0"/>
              <a:t>,</a:t>
            </a:r>
          </a:p>
          <a:p>
            <a:pPr marL="0" indent="0">
              <a:buNone/>
            </a:pPr>
            <a:r>
              <a:rPr lang="en-US" altLang="ko-KR" sz="1800" dirty="0"/>
              <a:t>            </a:t>
            </a:r>
            <a:r>
              <a:rPr lang="en-US" altLang="ko-KR" sz="1800" dirty="0" err="1">
                <a:solidFill>
                  <a:srgbClr val="FFFF00"/>
                </a:solidFill>
              </a:rPr>
              <a:t>blockDim.x</a:t>
            </a:r>
            <a:r>
              <a:rPr lang="en-US" altLang="ko-KR" sz="1800" dirty="0" err="1"/>
              <a:t>,</a:t>
            </a:r>
            <a:r>
              <a:rPr lang="en-US" altLang="ko-KR" sz="1800" dirty="0" err="1">
                <a:solidFill>
                  <a:srgbClr val="FFFF00"/>
                </a:solidFill>
              </a:rPr>
              <a:t>blockDim.y,blockDim.z</a:t>
            </a:r>
            <a:r>
              <a:rPr lang="en-US" altLang="ko-KR" sz="1800" dirty="0"/>
              <a:t>);</a:t>
            </a:r>
          </a:p>
          <a:p>
            <a:pPr marL="0" indent="0">
              <a:buNone/>
            </a:pPr>
            <a:endParaRPr lang="en-US" altLang="ko-KR" sz="1800" dirty="0"/>
          </a:p>
          <a:p>
            <a:pPr marL="0" indent="0">
              <a:buNone/>
            </a:pPr>
            <a:r>
              <a:rPr lang="en-US" altLang="ko-KR" sz="1800" dirty="0"/>
              <a:t>    </a:t>
            </a:r>
            <a:r>
              <a:rPr lang="en-US" altLang="ko-KR" sz="1800" dirty="0" err="1"/>
              <a:t>printf</a:t>
            </a:r>
            <a:r>
              <a:rPr lang="en-US" altLang="ko-KR" sz="1800" dirty="0"/>
              <a:t>("</a:t>
            </a:r>
            <a:r>
              <a:rPr lang="en-US" altLang="ko-KR" sz="1800" dirty="0" err="1"/>
              <a:t>blockIdx</a:t>
            </a:r>
            <a:r>
              <a:rPr lang="en-US" altLang="ko-KR" sz="1800" dirty="0"/>
              <a:t> = (%</a:t>
            </a:r>
            <a:r>
              <a:rPr lang="en-US" altLang="ko-KR" sz="1800" dirty="0" err="1"/>
              <a:t>d,%d,%d</a:t>
            </a:r>
            <a:r>
              <a:rPr lang="en-US" altLang="ko-KR" sz="1800" dirty="0"/>
              <a:t>), </a:t>
            </a:r>
            <a:r>
              <a:rPr lang="en-US" altLang="ko-KR" sz="1800" dirty="0" err="1"/>
              <a:t>threadIdx</a:t>
            </a:r>
            <a:r>
              <a:rPr lang="en-US" altLang="ko-KR" sz="1800" dirty="0"/>
              <a:t> = (%</a:t>
            </a:r>
            <a:r>
              <a:rPr lang="en-US" altLang="ko-KR" sz="1800" dirty="0" err="1"/>
              <a:t>d,%d,%d</a:t>
            </a:r>
            <a:r>
              <a:rPr lang="en-US" altLang="ko-KR" sz="1800" dirty="0"/>
              <a:t>), </a:t>
            </a:r>
            <a:r>
              <a:rPr lang="en-US" altLang="ko-KR" sz="1800" dirty="0" err="1"/>
              <a:t>arrayIdx</a:t>
            </a:r>
            <a:r>
              <a:rPr lang="en-US" altLang="ko-KR" sz="1800" dirty="0"/>
              <a:t> </a:t>
            </a:r>
            <a:r>
              <a:rPr lang="en-US" altLang="ko-KR" sz="1800" dirty="0" smtClean="0"/>
              <a:t>%</a:t>
            </a:r>
            <a:r>
              <a:rPr lang="en-US" altLang="ko-KR" sz="1800" dirty="0"/>
              <a:t>d\n",</a:t>
            </a:r>
          </a:p>
          <a:p>
            <a:pPr marL="0" indent="0">
              <a:buNone/>
            </a:pPr>
            <a:r>
              <a:rPr lang="en-US" altLang="ko-KR" sz="1800" dirty="0"/>
              <a:t>            </a:t>
            </a:r>
            <a:r>
              <a:rPr lang="en-US" altLang="ko-KR" sz="1800" dirty="0" err="1">
                <a:solidFill>
                  <a:srgbClr val="FFFF00"/>
                </a:solidFill>
              </a:rPr>
              <a:t>blockIdx.x</a:t>
            </a:r>
            <a:r>
              <a:rPr lang="en-US" altLang="ko-KR" sz="1800" dirty="0" err="1"/>
              <a:t>,</a:t>
            </a:r>
            <a:r>
              <a:rPr lang="en-US" altLang="ko-KR" sz="1800" dirty="0" err="1">
                <a:solidFill>
                  <a:srgbClr val="FFFF00"/>
                </a:solidFill>
              </a:rPr>
              <a:t>blockIdx.y,blockIdx.z</a:t>
            </a:r>
            <a:r>
              <a:rPr lang="en-US" altLang="ko-KR" sz="1800" dirty="0"/>
              <a:t>,</a:t>
            </a:r>
          </a:p>
          <a:p>
            <a:pPr marL="0" indent="0">
              <a:buNone/>
            </a:pPr>
            <a:r>
              <a:rPr lang="en-US" altLang="ko-KR" sz="1800" dirty="0"/>
              <a:t>            </a:t>
            </a:r>
            <a:r>
              <a:rPr lang="en-US" altLang="ko-KR" sz="1800" dirty="0" err="1">
                <a:solidFill>
                  <a:srgbClr val="FFFF00"/>
                </a:solidFill>
              </a:rPr>
              <a:t>threadIdx.x</a:t>
            </a:r>
            <a:r>
              <a:rPr lang="en-US" altLang="ko-KR" sz="1800" dirty="0" err="1"/>
              <a:t>,</a:t>
            </a:r>
            <a:r>
              <a:rPr lang="en-US" altLang="ko-KR" sz="1800" dirty="0" err="1">
                <a:solidFill>
                  <a:srgbClr val="FFFF00"/>
                </a:solidFill>
              </a:rPr>
              <a:t>threadIdx.y</a:t>
            </a:r>
            <a:r>
              <a:rPr lang="en-US" altLang="ko-KR" sz="1800" dirty="0" err="1"/>
              <a:t>,</a:t>
            </a:r>
            <a:r>
              <a:rPr lang="en-US" altLang="ko-KR" sz="1800" dirty="0" err="1">
                <a:solidFill>
                  <a:srgbClr val="FFFF00"/>
                </a:solidFill>
              </a:rPr>
              <a:t>threadIdx.z</a:t>
            </a:r>
            <a:r>
              <a:rPr lang="en-US" altLang="ko-KR" sz="1800" dirty="0"/>
              <a:t>, ix</a:t>
            </a:r>
            <a:r>
              <a:rPr lang="en-US" altLang="ko-KR" sz="1800" dirty="0" smtClean="0"/>
              <a:t>);</a:t>
            </a:r>
          </a:p>
          <a:p>
            <a:pPr marL="0" indent="0">
              <a:buNone/>
            </a:pPr>
            <a:r>
              <a:rPr lang="en-US" altLang="ko-KR" sz="1800" dirty="0" smtClean="0"/>
              <a:t>}</a:t>
            </a:r>
            <a:endParaRPr lang="en-US" altLang="ko-KR" sz="1800" dirty="0"/>
          </a:p>
          <a:p>
            <a:pPr marL="0" indent="0">
              <a:buNone/>
            </a:pPr>
            <a:r>
              <a:rPr lang="en-US" altLang="ko-KR" sz="1800" dirty="0" err="1" smtClean="0"/>
              <a:t>int</a:t>
            </a:r>
            <a:r>
              <a:rPr lang="en-US" altLang="ko-KR" sz="1800" dirty="0" smtClean="0"/>
              <a:t> </a:t>
            </a:r>
            <a:r>
              <a:rPr lang="en-US" altLang="ko-KR" sz="1800" dirty="0"/>
              <a:t>main (void) </a:t>
            </a:r>
            <a:r>
              <a:rPr lang="en-US" altLang="ko-KR" sz="1800" dirty="0" smtClean="0"/>
              <a:t>{</a:t>
            </a:r>
          </a:p>
          <a:p>
            <a:pPr marL="0" indent="0">
              <a:buNone/>
            </a:pPr>
            <a:r>
              <a:rPr lang="en-US" altLang="ko-KR" sz="1800" dirty="0" smtClean="0"/>
              <a:t>    </a:t>
            </a:r>
            <a:r>
              <a:rPr lang="en-US" altLang="ko-KR" sz="1800" dirty="0" err="1"/>
              <a:t>exec_conf</a:t>
            </a:r>
            <a:r>
              <a:rPr lang="en-US" altLang="ko-KR" sz="1800" dirty="0" smtClean="0">
                <a:solidFill>
                  <a:srgbClr val="FFFF00"/>
                </a:solidFill>
              </a:rPr>
              <a:t>&lt;&lt;&lt;2,3&gt;&gt;&gt;</a:t>
            </a:r>
            <a:r>
              <a:rPr lang="en-US" altLang="ko-KR" sz="1800" dirty="0" smtClean="0"/>
              <a:t>();</a:t>
            </a:r>
            <a:endParaRPr lang="en-US" altLang="ko-KR" sz="1800" dirty="0"/>
          </a:p>
          <a:p>
            <a:pPr marL="0" indent="0">
              <a:buNone/>
            </a:pPr>
            <a:r>
              <a:rPr lang="en-US" altLang="ko-KR" sz="1800" dirty="0"/>
              <a:t>    </a:t>
            </a:r>
            <a:r>
              <a:rPr lang="en-US" altLang="ko-KR" sz="1800" dirty="0" err="1">
                <a:solidFill>
                  <a:srgbClr val="00B050"/>
                </a:solidFill>
              </a:rPr>
              <a:t>cudaThreadExit</a:t>
            </a:r>
            <a:r>
              <a:rPr lang="en-US" altLang="ko-KR" sz="1800" dirty="0">
                <a:solidFill>
                  <a:srgbClr val="00B050"/>
                </a:solidFill>
              </a:rPr>
              <a:t>();</a:t>
            </a:r>
          </a:p>
          <a:p>
            <a:pPr marL="0" indent="0">
              <a:buNone/>
            </a:pPr>
            <a:r>
              <a:rPr lang="en-US" altLang="ko-KR" sz="1800" dirty="0" smtClean="0"/>
              <a:t>    </a:t>
            </a:r>
            <a:r>
              <a:rPr lang="en-US" altLang="ko-KR" sz="1800" dirty="0"/>
              <a:t>return 0;</a:t>
            </a:r>
          </a:p>
          <a:p>
            <a:pPr marL="0" indent="0">
              <a:buNone/>
            </a:pPr>
            <a:r>
              <a:rPr lang="en-US" altLang="ko-KR" sz="1800" dirty="0" smtClean="0"/>
              <a:t>}</a:t>
            </a:r>
            <a:endParaRPr lang="en-US" altLang="ko-KR" sz="1800" dirty="0"/>
          </a:p>
        </p:txBody>
      </p:sp>
    </p:spTree>
    <p:extLst>
      <p:ext uri="{BB962C8B-B14F-4D97-AF65-F5344CB8AC3E}">
        <p14:creationId xmlns:p14="http://schemas.microsoft.com/office/powerpoint/2010/main" val="26409602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Compile and Run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altLang="ko-KR" dirty="0" err="1" smtClean="0">
                <a:solidFill>
                  <a:srgbClr val="FFFF00"/>
                </a:solidFill>
              </a:rPr>
              <a:t>nvcc</a:t>
            </a:r>
            <a:r>
              <a:rPr lang="en-US" altLang="ko-KR" dirty="0" smtClean="0">
                <a:solidFill>
                  <a:srgbClr val="FFFF00"/>
                </a:solidFill>
              </a:rPr>
              <a:t> </a:t>
            </a:r>
            <a:r>
              <a:rPr lang="en-US" altLang="ko-KR" dirty="0" smtClean="0">
                <a:solidFill>
                  <a:srgbClr val="00B050"/>
                </a:solidFill>
              </a:rPr>
              <a:t>–arch sm_20</a:t>
            </a:r>
            <a:r>
              <a:rPr lang="en-US" altLang="ko-KR" dirty="0" smtClean="0">
                <a:solidFill>
                  <a:srgbClr val="FFFF00"/>
                </a:solidFill>
              </a:rPr>
              <a:t> </a:t>
            </a:r>
            <a:r>
              <a:rPr lang="en-US" altLang="ko-KR" dirty="0" smtClean="0">
                <a:solidFill>
                  <a:srgbClr val="FFFF00"/>
                </a:solidFill>
              </a:rPr>
              <a:t>exec_conf_1d.cu</a:t>
            </a:r>
            <a:endParaRPr lang="en-US" altLang="ko-KR" dirty="0" smtClean="0">
              <a:solidFill>
                <a:srgbClr val="FFFF00"/>
              </a:solidFill>
            </a:endParaRPr>
          </a:p>
          <a:p>
            <a:r>
              <a:rPr lang="en-US" altLang="ko-KR" dirty="0" smtClean="0">
                <a:solidFill>
                  <a:srgbClr val="FFFF00"/>
                </a:solidFill>
              </a:rPr>
              <a:t>./</a:t>
            </a:r>
            <a:r>
              <a:rPr lang="en-US" altLang="ko-KR" dirty="0" err="1" smtClean="0">
                <a:solidFill>
                  <a:srgbClr val="FFFF00"/>
                </a:solidFill>
              </a:rPr>
              <a:t>a.out</a:t>
            </a:r>
            <a:endParaRPr lang="en-US" altLang="ko-KR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altLang="ko-KR" dirty="0" err="1"/>
              <a:t>gridDim</a:t>
            </a:r>
            <a:r>
              <a:rPr lang="en-US" altLang="ko-KR" dirty="0"/>
              <a:t> = (2,1,1), </a:t>
            </a:r>
            <a:r>
              <a:rPr lang="en-US" altLang="ko-KR" dirty="0" err="1"/>
              <a:t>blockDim</a:t>
            </a:r>
            <a:r>
              <a:rPr lang="en-US" altLang="ko-KR" dirty="0"/>
              <a:t> = (3,1,1)</a:t>
            </a:r>
          </a:p>
          <a:p>
            <a:pPr marL="0" indent="0">
              <a:buNone/>
            </a:pPr>
            <a:r>
              <a:rPr lang="en-US" altLang="ko-KR" dirty="0" err="1"/>
              <a:t>gridDim</a:t>
            </a:r>
            <a:r>
              <a:rPr lang="en-US" altLang="ko-KR" dirty="0"/>
              <a:t> = (2,1,1), </a:t>
            </a:r>
            <a:r>
              <a:rPr lang="en-US" altLang="ko-KR" dirty="0" err="1"/>
              <a:t>blockDim</a:t>
            </a:r>
            <a:r>
              <a:rPr lang="en-US" altLang="ko-KR" dirty="0"/>
              <a:t> = (3,1,1)</a:t>
            </a:r>
          </a:p>
          <a:p>
            <a:pPr marL="0" indent="0">
              <a:buNone/>
            </a:pPr>
            <a:r>
              <a:rPr lang="en-US" altLang="ko-KR" dirty="0" err="1"/>
              <a:t>gridDim</a:t>
            </a:r>
            <a:r>
              <a:rPr lang="en-US" altLang="ko-KR" dirty="0"/>
              <a:t> = (2,1,1), </a:t>
            </a:r>
            <a:r>
              <a:rPr lang="en-US" altLang="ko-KR" dirty="0" err="1"/>
              <a:t>blockDim</a:t>
            </a:r>
            <a:r>
              <a:rPr lang="en-US" altLang="ko-KR" dirty="0"/>
              <a:t> = (3,1,1)</a:t>
            </a:r>
          </a:p>
          <a:p>
            <a:pPr marL="0" indent="0">
              <a:buNone/>
            </a:pPr>
            <a:r>
              <a:rPr lang="en-US" altLang="ko-KR" dirty="0" err="1"/>
              <a:t>gridDim</a:t>
            </a:r>
            <a:r>
              <a:rPr lang="en-US" altLang="ko-KR" dirty="0"/>
              <a:t> = (2,1,1), </a:t>
            </a:r>
            <a:r>
              <a:rPr lang="en-US" altLang="ko-KR" dirty="0" err="1"/>
              <a:t>blockDim</a:t>
            </a:r>
            <a:r>
              <a:rPr lang="en-US" altLang="ko-KR" dirty="0"/>
              <a:t> = (3,1,1)</a:t>
            </a:r>
          </a:p>
          <a:p>
            <a:pPr marL="0" indent="0">
              <a:buNone/>
            </a:pPr>
            <a:r>
              <a:rPr lang="en-US" altLang="ko-KR" dirty="0" err="1"/>
              <a:t>gridDim</a:t>
            </a:r>
            <a:r>
              <a:rPr lang="en-US" altLang="ko-KR" dirty="0"/>
              <a:t> = (2,1,1), </a:t>
            </a:r>
            <a:r>
              <a:rPr lang="en-US" altLang="ko-KR" dirty="0" err="1"/>
              <a:t>blockDim</a:t>
            </a:r>
            <a:r>
              <a:rPr lang="en-US" altLang="ko-KR" dirty="0"/>
              <a:t> = (3,1,1)</a:t>
            </a:r>
          </a:p>
          <a:p>
            <a:pPr marL="0" indent="0">
              <a:buNone/>
            </a:pPr>
            <a:r>
              <a:rPr lang="en-US" altLang="ko-KR" dirty="0" err="1"/>
              <a:t>gridDim</a:t>
            </a:r>
            <a:r>
              <a:rPr lang="en-US" altLang="ko-KR" dirty="0"/>
              <a:t> = (2,1,1), </a:t>
            </a:r>
            <a:r>
              <a:rPr lang="en-US" altLang="ko-KR" dirty="0" err="1"/>
              <a:t>blockDim</a:t>
            </a:r>
            <a:r>
              <a:rPr lang="en-US" altLang="ko-KR" dirty="0"/>
              <a:t> = (3,1,1)</a:t>
            </a:r>
          </a:p>
          <a:p>
            <a:pPr marL="0" indent="0">
              <a:buNone/>
            </a:pPr>
            <a:r>
              <a:rPr lang="en-US" altLang="ko-KR" dirty="0" err="1"/>
              <a:t>blockIdx</a:t>
            </a:r>
            <a:r>
              <a:rPr lang="en-US" altLang="ko-KR" dirty="0"/>
              <a:t> = (0,0,0), </a:t>
            </a:r>
            <a:r>
              <a:rPr lang="en-US" altLang="ko-KR" dirty="0" err="1"/>
              <a:t>threadIdx</a:t>
            </a:r>
            <a:r>
              <a:rPr lang="en-US" altLang="ko-KR" dirty="0"/>
              <a:t> = (0,0,0), </a:t>
            </a:r>
            <a:r>
              <a:rPr lang="en-US" altLang="ko-KR" dirty="0" err="1"/>
              <a:t>arrayIdx</a:t>
            </a:r>
            <a:r>
              <a:rPr lang="en-US" altLang="ko-KR" dirty="0"/>
              <a:t> = 0</a:t>
            </a:r>
          </a:p>
          <a:p>
            <a:pPr marL="0" indent="0">
              <a:buNone/>
            </a:pPr>
            <a:r>
              <a:rPr lang="en-US" altLang="ko-KR" dirty="0" err="1"/>
              <a:t>blockIdx</a:t>
            </a:r>
            <a:r>
              <a:rPr lang="en-US" altLang="ko-KR" dirty="0"/>
              <a:t> = (0,0,0), </a:t>
            </a:r>
            <a:r>
              <a:rPr lang="en-US" altLang="ko-KR" dirty="0" err="1"/>
              <a:t>threadIdx</a:t>
            </a:r>
            <a:r>
              <a:rPr lang="en-US" altLang="ko-KR" dirty="0"/>
              <a:t> = (1,0,0), </a:t>
            </a:r>
            <a:r>
              <a:rPr lang="en-US" altLang="ko-KR" dirty="0" err="1"/>
              <a:t>arrayIdx</a:t>
            </a:r>
            <a:r>
              <a:rPr lang="en-US" altLang="ko-KR" dirty="0"/>
              <a:t> = 1</a:t>
            </a:r>
          </a:p>
          <a:p>
            <a:pPr marL="0" indent="0">
              <a:buNone/>
            </a:pPr>
            <a:r>
              <a:rPr lang="en-US" altLang="ko-KR" dirty="0" err="1"/>
              <a:t>blockIdx</a:t>
            </a:r>
            <a:r>
              <a:rPr lang="en-US" altLang="ko-KR" dirty="0"/>
              <a:t> = (0,0,0), </a:t>
            </a:r>
            <a:r>
              <a:rPr lang="en-US" altLang="ko-KR" dirty="0" err="1"/>
              <a:t>threadIdx</a:t>
            </a:r>
            <a:r>
              <a:rPr lang="en-US" altLang="ko-KR" dirty="0"/>
              <a:t> = (2,0,0), </a:t>
            </a:r>
            <a:r>
              <a:rPr lang="en-US" altLang="ko-KR" dirty="0" err="1"/>
              <a:t>arrayIdx</a:t>
            </a:r>
            <a:r>
              <a:rPr lang="en-US" altLang="ko-KR" dirty="0"/>
              <a:t> = 2</a:t>
            </a:r>
          </a:p>
          <a:p>
            <a:pPr marL="0" indent="0">
              <a:buNone/>
            </a:pPr>
            <a:r>
              <a:rPr lang="en-US" altLang="ko-KR" dirty="0" err="1"/>
              <a:t>blockIdx</a:t>
            </a:r>
            <a:r>
              <a:rPr lang="en-US" altLang="ko-KR" dirty="0"/>
              <a:t> = (1,0,0), </a:t>
            </a:r>
            <a:r>
              <a:rPr lang="en-US" altLang="ko-KR" dirty="0" err="1"/>
              <a:t>threadIdx</a:t>
            </a:r>
            <a:r>
              <a:rPr lang="en-US" altLang="ko-KR" dirty="0"/>
              <a:t> = (0,0,0), </a:t>
            </a:r>
            <a:r>
              <a:rPr lang="en-US" altLang="ko-KR" dirty="0" err="1"/>
              <a:t>arrayIdx</a:t>
            </a:r>
            <a:r>
              <a:rPr lang="en-US" altLang="ko-KR" dirty="0"/>
              <a:t> = 3</a:t>
            </a:r>
          </a:p>
          <a:p>
            <a:pPr marL="0" indent="0">
              <a:buNone/>
            </a:pPr>
            <a:r>
              <a:rPr lang="en-US" altLang="ko-KR" dirty="0" err="1"/>
              <a:t>blockIdx</a:t>
            </a:r>
            <a:r>
              <a:rPr lang="en-US" altLang="ko-KR" dirty="0"/>
              <a:t> = (1,0,0), </a:t>
            </a:r>
            <a:r>
              <a:rPr lang="en-US" altLang="ko-KR" dirty="0" err="1"/>
              <a:t>threadIdx</a:t>
            </a:r>
            <a:r>
              <a:rPr lang="en-US" altLang="ko-KR" dirty="0"/>
              <a:t> = (1,0,0), </a:t>
            </a:r>
            <a:r>
              <a:rPr lang="en-US" altLang="ko-KR" dirty="0" err="1"/>
              <a:t>arrayIdx</a:t>
            </a:r>
            <a:r>
              <a:rPr lang="en-US" altLang="ko-KR" dirty="0"/>
              <a:t> = 4</a:t>
            </a:r>
          </a:p>
          <a:p>
            <a:pPr marL="0" indent="0">
              <a:buNone/>
            </a:pPr>
            <a:r>
              <a:rPr lang="en-US" altLang="ko-KR" dirty="0" err="1"/>
              <a:t>blockIdx</a:t>
            </a:r>
            <a:r>
              <a:rPr lang="en-US" altLang="ko-KR" dirty="0"/>
              <a:t> = (1,0,0), </a:t>
            </a:r>
            <a:r>
              <a:rPr lang="en-US" altLang="ko-KR" dirty="0" err="1"/>
              <a:t>threadIdx</a:t>
            </a:r>
            <a:r>
              <a:rPr lang="en-US" altLang="ko-KR" dirty="0"/>
              <a:t> = (2,0,0), </a:t>
            </a:r>
            <a:r>
              <a:rPr lang="en-US" altLang="ko-KR" dirty="0" err="1"/>
              <a:t>arrayIdx</a:t>
            </a:r>
            <a:r>
              <a:rPr lang="en-US" altLang="ko-KR" dirty="0"/>
              <a:t> = 5</a:t>
            </a:r>
          </a:p>
          <a:p>
            <a:pPr marL="0" indent="0">
              <a:buNone/>
            </a:pPr>
            <a:endParaRPr lang="en-US" altLang="ko-KR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6203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26469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1800" dirty="0"/>
              <a:t>#include &lt;</a:t>
            </a:r>
            <a:r>
              <a:rPr lang="en-US" altLang="ko-KR" sz="1800" dirty="0" err="1"/>
              <a:t>stdio.h</a:t>
            </a:r>
            <a:r>
              <a:rPr lang="en-US" altLang="ko-KR" sz="1800" dirty="0" smtClean="0"/>
              <a:t>&gt;</a:t>
            </a:r>
          </a:p>
          <a:p>
            <a:pPr marL="0" indent="0">
              <a:buNone/>
            </a:pP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 smtClean="0"/>
              <a:t>__</a:t>
            </a:r>
            <a:r>
              <a:rPr lang="en-US" altLang="ko-KR" sz="1800" dirty="0"/>
              <a:t>global__ void </a:t>
            </a:r>
            <a:r>
              <a:rPr lang="en-US" altLang="ko-KR" sz="1800" dirty="0" err="1"/>
              <a:t>exec_conf</a:t>
            </a:r>
            <a:r>
              <a:rPr lang="en-US" altLang="ko-KR" sz="1800" dirty="0"/>
              <a:t>(void) {</a:t>
            </a:r>
          </a:p>
          <a:p>
            <a:pPr marL="0" indent="0">
              <a:buNone/>
            </a:pPr>
            <a:endParaRPr lang="en-US" altLang="ko-KR" sz="1800" dirty="0"/>
          </a:p>
          <a:p>
            <a:pPr marL="0" indent="0">
              <a:buNone/>
            </a:pPr>
            <a:r>
              <a:rPr lang="en-US" altLang="ko-KR" sz="1800" dirty="0"/>
              <a:t>    </a:t>
            </a:r>
            <a:r>
              <a:rPr lang="en-US" altLang="ko-KR" sz="1800" dirty="0" err="1"/>
              <a:t>int</a:t>
            </a:r>
            <a:r>
              <a:rPr lang="en-US" altLang="ko-KR" sz="1800" dirty="0"/>
              <a:t> ix = </a:t>
            </a:r>
            <a:r>
              <a:rPr lang="en-US" altLang="ko-KR" sz="1800" dirty="0" err="1">
                <a:solidFill>
                  <a:srgbClr val="FFFF00"/>
                </a:solidFill>
              </a:rPr>
              <a:t>threadIdx.x</a:t>
            </a:r>
            <a:r>
              <a:rPr lang="en-US" altLang="ko-KR" sz="1800" dirty="0"/>
              <a:t> + </a:t>
            </a:r>
            <a:r>
              <a:rPr lang="en-US" altLang="ko-KR" sz="1800" dirty="0" err="1">
                <a:solidFill>
                  <a:srgbClr val="FFFF00"/>
                </a:solidFill>
              </a:rPr>
              <a:t>blockIdx.x</a:t>
            </a:r>
            <a:r>
              <a:rPr lang="en-US" altLang="ko-KR" sz="1800" dirty="0"/>
              <a:t> * </a:t>
            </a:r>
            <a:r>
              <a:rPr lang="en-US" altLang="ko-KR" sz="1800" dirty="0" err="1">
                <a:solidFill>
                  <a:srgbClr val="FFFF00"/>
                </a:solidFill>
              </a:rPr>
              <a:t>blockDim.x</a:t>
            </a:r>
            <a:r>
              <a:rPr lang="en-US" altLang="ko-KR" sz="1800" dirty="0"/>
              <a:t>;</a:t>
            </a:r>
          </a:p>
          <a:p>
            <a:pPr marL="0" indent="0">
              <a:buNone/>
            </a:pPr>
            <a:r>
              <a:rPr lang="en-US" altLang="ko-KR" sz="1800" dirty="0"/>
              <a:t>    </a:t>
            </a:r>
            <a:r>
              <a:rPr lang="en-US" altLang="ko-KR" sz="1800" dirty="0" err="1"/>
              <a:t>int</a:t>
            </a:r>
            <a:r>
              <a:rPr lang="en-US" altLang="ko-KR" sz="1800" dirty="0"/>
              <a:t> </a:t>
            </a:r>
            <a:r>
              <a:rPr lang="en-US" altLang="ko-KR" sz="1800" dirty="0" err="1"/>
              <a:t>iy</a:t>
            </a:r>
            <a:r>
              <a:rPr lang="en-US" altLang="ko-KR" sz="1800" dirty="0"/>
              <a:t> = </a:t>
            </a:r>
            <a:r>
              <a:rPr lang="en-US" altLang="ko-KR" sz="1800" dirty="0" err="1">
                <a:solidFill>
                  <a:srgbClr val="FFFF00"/>
                </a:solidFill>
              </a:rPr>
              <a:t>threadIdx.y</a:t>
            </a:r>
            <a:r>
              <a:rPr lang="en-US" altLang="ko-KR" sz="1800" dirty="0"/>
              <a:t> + </a:t>
            </a:r>
            <a:r>
              <a:rPr lang="en-US" altLang="ko-KR" sz="1800" dirty="0" err="1">
                <a:solidFill>
                  <a:srgbClr val="FFFF00"/>
                </a:solidFill>
              </a:rPr>
              <a:t>blockIdx.y</a:t>
            </a:r>
            <a:r>
              <a:rPr lang="en-US" altLang="ko-KR" sz="1800" dirty="0"/>
              <a:t> * </a:t>
            </a:r>
            <a:r>
              <a:rPr lang="en-US" altLang="ko-KR" sz="1800" dirty="0" err="1">
                <a:solidFill>
                  <a:srgbClr val="FFFF00"/>
                </a:solidFill>
              </a:rPr>
              <a:t>blockDim.y</a:t>
            </a:r>
            <a:r>
              <a:rPr lang="en-US" altLang="ko-KR" sz="1800" dirty="0"/>
              <a:t>;</a:t>
            </a:r>
          </a:p>
          <a:p>
            <a:pPr marL="0" indent="0">
              <a:buNone/>
            </a:pPr>
            <a:endParaRPr lang="en-US" altLang="ko-KR" sz="1800" dirty="0"/>
          </a:p>
          <a:p>
            <a:pPr marL="0" indent="0">
              <a:buNone/>
            </a:pPr>
            <a:r>
              <a:rPr lang="en-US" altLang="ko-KR" sz="1800" dirty="0"/>
              <a:t>    </a:t>
            </a:r>
            <a:r>
              <a:rPr lang="en-US" altLang="ko-KR" sz="1800" dirty="0" err="1"/>
              <a:t>printf</a:t>
            </a:r>
            <a:r>
              <a:rPr lang="en-US" altLang="ko-KR" sz="1800" dirty="0"/>
              <a:t>("</a:t>
            </a:r>
            <a:r>
              <a:rPr lang="en-US" altLang="ko-KR" sz="1800" dirty="0" err="1"/>
              <a:t>gridDim</a:t>
            </a:r>
            <a:r>
              <a:rPr lang="en-US" altLang="ko-KR" sz="1800" dirty="0"/>
              <a:t> = (%</a:t>
            </a:r>
            <a:r>
              <a:rPr lang="en-US" altLang="ko-KR" sz="1800" dirty="0" err="1"/>
              <a:t>d,%d,%d</a:t>
            </a:r>
            <a:r>
              <a:rPr lang="en-US" altLang="ko-KR" sz="1800" dirty="0"/>
              <a:t>), </a:t>
            </a:r>
            <a:r>
              <a:rPr lang="en-US" altLang="ko-KR" sz="1800" dirty="0" err="1"/>
              <a:t>blockDim</a:t>
            </a:r>
            <a:r>
              <a:rPr lang="en-US" altLang="ko-KR" sz="1800" dirty="0"/>
              <a:t> = (%</a:t>
            </a:r>
            <a:r>
              <a:rPr lang="en-US" altLang="ko-KR" sz="1800" dirty="0" err="1"/>
              <a:t>d,%d,%d</a:t>
            </a:r>
            <a:r>
              <a:rPr lang="en-US" altLang="ko-KR" sz="1800" dirty="0"/>
              <a:t>)\n",</a:t>
            </a:r>
          </a:p>
          <a:p>
            <a:pPr marL="0" indent="0">
              <a:buNone/>
            </a:pPr>
            <a:r>
              <a:rPr lang="en-US" altLang="ko-KR" sz="1800" dirty="0"/>
              <a:t>            </a:t>
            </a:r>
            <a:r>
              <a:rPr lang="en-US" altLang="ko-KR" sz="1800" dirty="0" err="1">
                <a:solidFill>
                  <a:srgbClr val="FFFF00"/>
                </a:solidFill>
              </a:rPr>
              <a:t>gridDim.x</a:t>
            </a:r>
            <a:r>
              <a:rPr lang="en-US" altLang="ko-KR" sz="1800" dirty="0" err="1"/>
              <a:t>,</a:t>
            </a:r>
            <a:r>
              <a:rPr lang="en-US" altLang="ko-KR" sz="1800" dirty="0" err="1">
                <a:solidFill>
                  <a:srgbClr val="FFFF00"/>
                </a:solidFill>
              </a:rPr>
              <a:t>gridDim.y</a:t>
            </a:r>
            <a:r>
              <a:rPr lang="en-US" altLang="ko-KR" sz="1800" dirty="0" err="1"/>
              <a:t>,</a:t>
            </a:r>
            <a:r>
              <a:rPr lang="en-US" altLang="ko-KR" sz="1800" dirty="0" err="1">
                <a:solidFill>
                  <a:srgbClr val="FFFF00"/>
                </a:solidFill>
              </a:rPr>
              <a:t>gridDim.z</a:t>
            </a:r>
            <a:r>
              <a:rPr lang="en-US" altLang="ko-KR" sz="1800" dirty="0"/>
              <a:t>,</a:t>
            </a:r>
          </a:p>
          <a:p>
            <a:pPr marL="0" indent="0">
              <a:buNone/>
            </a:pPr>
            <a:r>
              <a:rPr lang="en-US" altLang="ko-KR" sz="1800" dirty="0"/>
              <a:t>            </a:t>
            </a:r>
            <a:r>
              <a:rPr lang="en-US" altLang="ko-KR" sz="1800" dirty="0" err="1">
                <a:solidFill>
                  <a:srgbClr val="FFFF00"/>
                </a:solidFill>
              </a:rPr>
              <a:t>blockDim.x</a:t>
            </a:r>
            <a:r>
              <a:rPr lang="en-US" altLang="ko-KR" sz="1800" dirty="0" err="1"/>
              <a:t>,</a:t>
            </a:r>
            <a:r>
              <a:rPr lang="en-US" altLang="ko-KR" sz="1800" dirty="0" err="1">
                <a:solidFill>
                  <a:srgbClr val="FFFF00"/>
                </a:solidFill>
              </a:rPr>
              <a:t>blockDim.y</a:t>
            </a:r>
            <a:r>
              <a:rPr lang="en-US" altLang="ko-KR" sz="1800" dirty="0" err="1"/>
              <a:t>,</a:t>
            </a:r>
            <a:r>
              <a:rPr lang="en-US" altLang="ko-KR" sz="1800" dirty="0" err="1">
                <a:solidFill>
                  <a:srgbClr val="FFFF00"/>
                </a:solidFill>
              </a:rPr>
              <a:t>blockDim.z</a:t>
            </a:r>
            <a:r>
              <a:rPr lang="en-US" altLang="ko-KR" sz="1800" dirty="0"/>
              <a:t>);</a:t>
            </a:r>
          </a:p>
          <a:p>
            <a:pPr marL="0" indent="0">
              <a:buNone/>
            </a:pPr>
            <a:endParaRPr lang="en-US" altLang="ko-KR" sz="1800" dirty="0"/>
          </a:p>
          <a:p>
            <a:pPr marL="0" indent="0">
              <a:buNone/>
            </a:pPr>
            <a:r>
              <a:rPr lang="en-US" altLang="ko-KR" sz="1800" dirty="0"/>
              <a:t>    </a:t>
            </a:r>
            <a:r>
              <a:rPr lang="en-US" altLang="ko-KR" sz="1800" dirty="0" err="1"/>
              <a:t>printf</a:t>
            </a:r>
            <a:r>
              <a:rPr lang="en-US" altLang="ko-KR" sz="1800" dirty="0"/>
              <a:t>("</a:t>
            </a:r>
            <a:r>
              <a:rPr lang="en-US" altLang="ko-KR" sz="1800" dirty="0" err="1"/>
              <a:t>blockIdx</a:t>
            </a:r>
            <a:r>
              <a:rPr lang="en-US" altLang="ko-KR" sz="1800" dirty="0"/>
              <a:t> = (%</a:t>
            </a:r>
            <a:r>
              <a:rPr lang="en-US" altLang="ko-KR" sz="1800" dirty="0" err="1"/>
              <a:t>d,%d,%d</a:t>
            </a:r>
            <a:r>
              <a:rPr lang="en-US" altLang="ko-KR" sz="1800" dirty="0"/>
              <a:t>), </a:t>
            </a:r>
            <a:r>
              <a:rPr lang="en-US" altLang="ko-KR" sz="1800" dirty="0" err="1"/>
              <a:t>threadIdx</a:t>
            </a:r>
            <a:r>
              <a:rPr lang="en-US" altLang="ko-KR" sz="1800" dirty="0"/>
              <a:t> = (%</a:t>
            </a:r>
            <a:r>
              <a:rPr lang="en-US" altLang="ko-KR" sz="1800" dirty="0" err="1"/>
              <a:t>d,%d,%d</a:t>
            </a:r>
            <a:r>
              <a:rPr lang="en-US" altLang="ko-KR" sz="1800" dirty="0"/>
              <a:t>), </a:t>
            </a:r>
            <a:r>
              <a:rPr lang="en-US" altLang="ko-KR" sz="1800" dirty="0" err="1" smtClean="0"/>
              <a:t>arrayIdx</a:t>
            </a:r>
            <a:r>
              <a:rPr lang="en-US" altLang="ko-KR" sz="1800" dirty="0" smtClean="0"/>
              <a:t>=(%</a:t>
            </a:r>
            <a:r>
              <a:rPr lang="en-US" altLang="ko-KR" sz="1800" dirty="0" err="1"/>
              <a:t>d,%d</a:t>
            </a:r>
            <a:r>
              <a:rPr lang="en-US" altLang="ko-KR" sz="1800" dirty="0"/>
              <a:t>)\n",</a:t>
            </a:r>
          </a:p>
          <a:p>
            <a:pPr marL="0" indent="0">
              <a:buNone/>
            </a:pPr>
            <a:r>
              <a:rPr lang="en-US" altLang="ko-KR" sz="1800" dirty="0"/>
              <a:t>            </a:t>
            </a:r>
            <a:r>
              <a:rPr lang="en-US" altLang="ko-KR" sz="1800" dirty="0" err="1">
                <a:solidFill>
                  <a:srgbClr val="FFFF00"/>
                </a:solidFill>
              </a:rPr>
              <a:t>blockIdx.x</a:t>
            </a:r>
            <a:r>
              <a:rPr lang="en-US" altLang="ko-KR" sz="1800" dirty="0" err="1"/>
              <a:t>,</a:t>
            </a:r>
            <a:r>
              <a:rPr lang="en-US" altLang="ko-KR" sz="1800" dirty="0" err="1">
                <a:solidFill>
                  <a:srgbClr val="FFFF00"/>
                </a:solidFill>
              </a:rPr>
              <a:t>blockIdx.y</a:t>
            </a:r>
            <a:r>
              <a:rPr lang="en-US" altLang="ko-KR" sz="1800" dirty="0" err="1"/>
              <a:t>,</a:t>
            </a:r>
            <a:r>
              <a:rPr lang="en-US" altLang="ko-KR" sz="1800" dirty="0" err="1">
                <a:solidFill>
                  <a:srgbClr val="FFFF00"/>
                </a:solidFill>
              </a:rPr>
              <a:t>blockIdx.z</a:t>
            </a:r>
            <a:r>
              <a:rPr lang="en-US" altLang="ko-KR" sz="1800" dirty="0"/>
              <a:t>,</a:t>
            </a:r>
          </a:p>
          <a:p>
            <a:pPr marL="0" indent="0">
              <a:buNone/>
            </a:pPr>
            <a:r>
              <a:rPr lang="en-US" altLang="ko-KR" sz="1800" dirty="0"/>
              <a:t>            </a:t>
            </a:r>
            <a:r>
              <a:rPr lang="en-US" altLang="ko-KR" sz="1800" dirty="0" err="1">
                <a:solidFill>
                  <a:srgbClr val="FFFF00"/>
                </a:solidFill>
              </a:rPr>
              <a:t>threadIdx.x</a:t>
            </a:r>
            <a:r>
              <a:rPr lang="en-US" altLang="ko-KR" sz="1800" dirty="0" err="1"/>
              <a:t>,</a:t>
            </a:r>
            <a:r>
              <a:rPr lang="en-US" altLang="ko-KR" sz="1800" dirty="0" err="1">
                <a:solidFill>
                  <a:srgbClr val="FFFF00"/>
                </a:solidFill>
              </a:rPr>
              <a:t>threadIdx.y</a:t>
            </a:r>
            <a:r>
              <a:rPr lang="en-US" altLang="ko-KR" sz="1800" dirty="0" err="1"/>
              <a:t>,</a:t>
            </a:r>
            <a:r>
              <a:rPr lang="en-US" altLang="ko-KR" sz="1800" dirty="0" err="1">
                <a:solidFill>
                  <a:srgbClr val="FFFF00"/>
                </a:solidFill>
              </a:rPr>
              <a:t>threadIdx.z</a:t>
            </a:r>
            <a:r>
              <a:rPr lang="en-US" altLang="ko-KR" sz="1800" dirty="0" smtClean="0"/>
              <a:t>, </a:t>
            </a:r>
            <a:r>
              <a:rPr lang="en-US" altLang="ko-KR" sz="1800" dirty="0" err="1" smtClean="0"/>
              <a:t>ix,iy</a:t>
            </a:r>
            <a:r>
              <a:rPr lang="en-US" altLang="ko-KR" sz="1800" dirty="0" smtClean="0"/>
              <a:t>);</a:t>
            </a:r>
            <a:endParaRPr lang="en-US" altLang="ko-KR" sz="1800" dirty="0"/>
          </a:p>
          <a:p>
            <a:pPr marL="0" indent="0">
              <a:buNone/>
            </a:pPr>
            <a:r>
              <a:rPr lang="en-US" altLang="ko-KR" sz="1800" dirty="0" smtClean="0"/>
              <a:t>}</a:t>
            </a:r>
            <a:endParaRPr lang="en-US" altLang="ko-KR" sz="1800" dirty="0"/>
          </a:p>
          <a:p>
            <a:pPr marL="0" indent="0">
              <a:buNone/>
            </a:pP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 err="1" smtClean="0"/>
              <a:t>int</a:t>
            </a:r>
            <a:r>
              <a:rPr lang="en-US" altLang="ko-KR" sz="1800" dirty="0" smtClean="0"/>
              <a:t> </a:t>
            </a:r>
            <a:r>
              <a:rPr lang="en-US" altLang="ko-KR" sz="1800" dirty="0"/>
              <a:t>main (void) </a:t>
            </a:r>
            <a:r>
              <a:rPr lang="en-US" altLang="ko-KR" sz="1800" dirty="0" smtClean="0"/>
              <a:t>{</a:t>
            </a:r>
          </a:p>
          <a:p>
            <a:pPr marL="0" indent="0">
              <a:buNone/>
            </a:pPr>
            <a:r>
              <a:rPr lang="en-US" altLang="ko-KR" sz="1800" dirty="0" smtClean="0"/>
              <a:t>    </a:t>
            </a:r>
            <a:r>
              <a:rPr lang="en-US" altLang="ko-KR" sz="1800" dirty="0" smtClean="0">
                <a:solidFill>
                  <a:srgbClr val="FFFF00"/>
                </a:solidFill>
              </a:rPr>
              <a:t>dim3</a:t>
            </a:r>
            <a:r>
              <a:rPr lang="en-US" altLang="ko-KR" sz="1800" dirty="0" smtClean="0"/>
              <a:t> blocks(2,2,1);</a:t>
            </a:r>
          </a:p>
          <a:p>
            <a:pPr marL="0" indent="0">
              <a:buNone/>
            </a:pPr>
            <a:r>
              <a:rPr lang="en-US" altLang="ko-KR" sz="1800" dirty="0" smtClean="0"/>
              <a:t>    </a:t>
            </a:r>
            <a:r>
              <a:rPr lang="en-US" altLang="ko-KR" sz="1800" dirty="0" smtClean="0">
                <a:solidFill>
                  <a:srgbClr val="FFFF00"/>
                </a:solidFill>
              </a:rPr>
              <a:t>dim3</a:t>
            </a:r>
            <a:r>
              <a:rPr lang="en-US" altLang="ko-KR" sz="1800" dirty="0" smtClean="0"/>
              <a:t> threads(2,2,2);</a:t>
            </a:r>
          </a:p>
          <a:p>
            <a:pPr marL="0" indent="0">
              <a:buNone/>
            </a:pPr>
            <a:r>
              <a:rPr lang="en-US" altLang="ko-KR" sz="1800" dirty="0" smtClean="0"/>
              <a:t>    </a:t>
            </a:r>
            <a:r>
              <a:rPr lang="en-US" altLang="ko-KR" sz="1800" dirty="0" err="1"/>
              <a:t>exec_conf</a:t>
            </a:r>
            <a:r>
              <a:rPr lang="en-US" altLang="ko-KR" sz="1800" dirty="0" smtClean="0">
                <a:solidFill>
                  <a:srgbClr val="FFFF00"/>
                </a:solidFill>
              </a:rPr>
              <a:t>&lt;&lt;&lt;</a:t>
            </a:r>
            <a:r>
              <a:rPr lang="en-US" altLang="ko-KR" sz="1800" dirty="0" err="1" smtClean="0">
                <a:solidFill>
                  <a:srgbClr val="FFFF00"/>
                </a:solidFill>
              </a:rPr>
              <a:t>blocks,threads</a:t>
            </a:r>
            <a:r>
              <a:rPr lang="en-US" altLang="ko-KR" sz="1800" dirty="0" smtClean="0">
                <a:solidFill>
                  <a:srgbClr val="FFFF00"/>
                </a:solidFill>
              </a:rPr>
              <a:t>&gt;&gt;&gt;</a:t>
            </a:r>
            <a:r>
              <a:rPr lang="en-US" altLang="ko-KR" sz="1800" dirty="0" smtClean="0"/>
              <a:t>();</a:t>
            </a:r>
            <a:endParaRPr lang="en-US" altLang="ko-KR" sz="1800" dirty="0"/>
          </a:p>
          <a:p>
            <a:pPr marL="0" indent="0">
              <a:buNone/>
            </a:pPr>
            <a:r>
              <a:rPr lang="en-US" altLang="ko-KR" sz="1800" dirty="0"/>
              <a:t>    </a:t>
            </a:r>
            <a:r>
              <a:rPr lang="en-US" altLang="ko-KR" sz="1800" dirty="0" err="1">
                <a:solidFill>
                  <a:srgbClr val="00B050"/>
                </a:solidFill>
              </a:rPr>
              <a:t>cudaThreadExit</a:t>
            </a:r>
            <a:r>
              <a:rPr lang="en-US" altLang="ko-KR" sz="1800" dirty="0">
                <a:solidFill>
                  <a:srgbClr val="00B050"/>
                </a:solidFill>
              </a:rPr>
              <a:t>();</a:t>
            </a:r>
          </a:p>
          <a:p>
            <a:pPr marL="0" indent="0">
              <a:buNone/>
            </a:pPr>
            <a:r>
              <a:rPr lang="en-US" altLang="ko-KR" sz="1800" dirty="0" smtClean="0"/>
              <a:t>    </a:t>
            </a:r>
            <a:r>
              <a:rPr lang="en-US" altLang="ko-KR" sz="1800" dirty="0"/>
              <a:t>return 0;</a:t>
            </a:r>
          </a:p>
          <a:p>
            <a:pPr marL="0" indent="0">
              <a:buNone/>
            </a:pPr>
            <a:r>
              <a:rPr lang="en-US" altLang="ko-KR" sz="1800" dirty="0" smtClean="0"/>
              <a:t>}</a:t>
            </a:r>
            <a:endParaRPr lang="en-US" altLang="ko-KR" sz="1800" dirty="0"/>
          </a:p>
        </p:txBody>
      </p:sp>
    </p:spTree>
    <p:extLst>
      <p:ext uri="{BB962C8B-B14F-4D97-AF65-F5344CB8AC3E}">
        <p14:creationId xmlns:p14="http://schemas.microsoft.com/office/powerpoint/2010/main" val="26409602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Astronomy Applications of GPU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ko-KR" dirty="0" smtClean="0"/>
              <a:t>N-body simulations</a:t>
            </a:r>
          </a:p>
          <a:p>
            <a:r>
              <a:rPr lang="en-US" altLang="ko-KR" dirty="0" smtClean="0"/>
              <a:t>Fluid HD and MHD simulations</a:t>
            </a:r>
          </a:p>
          <a:p>
            <a:r>
              <a:rPr lang="en-US" altLang="ko-KR" dirty="0" err="1" smtClean="0"/>
              <a:t>Radiative</a:t>
            </a:r>
            <a:r>
              <a:rPr lang="en-US" altLang="ko-KR" dirty="0" smtClean="0"/>
              <a:t> Transfer</a:t>
            </a:r>
          </a:p>
          <a:p>
            <a:r>
              <a:rPr lang="en-US" altLang="ko-KR" dirty="0" smtClean="0"/>
              <a:t>Data processing, e.g., radio astronomy</a:t>
            </a:r>
          </a:p>
          <a:p>
            <a:r>
              <a:rPr lang="en-US" altLang="ko-KR" dirty="0" smtClean="0"/>
              <a:t>etc…</a:t>
            </a:r>
          </a:p>
          <a:p>
            <a:r>
              <a:rPr lang="en-US" altLang="ko-KR" dirty="0" smtClean="0"/>
              <a:t>ADS (search “GPU” in abstract)</a:t>
            </a:r>
          </a:p>
          <a:p>
            <a:pPr lvl="1"/>
            <a:r>
              <a:rPr lang="en-US" altLang="ko-KR" dirty="0" smtClean="0"/>
              <a:t>10 papers in 2007</a:t>
            </a:r>
          </a:p>
          <a:p>
            <a:pPr lvl="1"/>
            <a:r>
              <a:rPr lang="en-US" altLang="ko-KR" dirty="0" smtClean="0"/>
              <a:t>13 papers in 2008 </a:t>
            </a:r>
          </a:p>
          <a:p>
            <a:pPr lvl="1"/>
            <a:r>
              <a:rPr lang="en-US" altLang="ko-KR" dirty="0" smtClean="0"/>
              <a:t>35 papers in 2009</a:t>
            </a:r>
          </a:p>
          <a:p>
            <a:pPr lvl="1"/>
            <a:r>
              <a:rPr lang="en-US" altLang="ko-KR" dirty="0" smtClean="0"/>
              <a:t>174 papers in 2010</a:t>
            </a:r>
          </a:p>
          <a:p>
            <a:pPr marL="457200" lvl="1" indent="0">
              <a:buNone/>
            </a:pP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36253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텍스트 개체 틀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249" y="43436"/>
            <a:ext cx="4108296" cy="6729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9890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Example 3: Vector sum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/>
              <a:t>#include &lt;</a:t>
            </a:r>
            <a:r>
              <a:rPr lang="en-US" altLang="ko-KR" sz="2000" dirty="0" err="1" smtClean="0"/>
              <a:t>stdio.h</a:t>
            </a:r>
            <a:r>
              <a:rPr lang="en-US" altLang="ko-KR" sz="2000" dirty="0" smtClean="0"/>
              <a:t>&gt;</a:t>
            </a:r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err="1"/>
              <a:t>c</a:t>
            </a:r>
            <a:r>
              <a:rPr lang="en-US" altLang="ko-KR" sz="2000" dirty="0" err="1" smtClean="0"/>
              <a:t>onst</a:t>
            </a:r>
            <a:r>
              <a:rPr lang="en-US" altLang="ko-KR" sz="2000" dirty="0" smtClean="0"/>
              <a:t> </a:t>
            </a:r>
            <a:r>
              <a:rPr lang="en-US" altLang="ko-KR" sz="2000" dirty="0" err="1" smtClean="0"/>
              <a:t>int</a:t>
            </a:r>
            <a:r>
              <a:rPr lang="en-US" altLang="ko-KR" sz="2000" dirty="0" smtClean="0"/>
              <a:t> N=128;</a:t>
            </a:r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void add(</a:t>
            </a:r>
            <a:r>
              <a:rPr lang="en-US" altLang="ko-KR" sz="2000" dirty="0" err="1" smtClean="0"/>
              <a:t>int</a:t>
            </a:r>
            <a:r>
              <a:rPr lang="en-US" altLang="ko-KR" sz="2000" dirty="0" smtClean="0"/>
              <a:t> *a, </a:t>
            </a:r>
            <a:r>
              <a:rPr lang="en-US" altLang="ko-KR" sz="2000" dirty="0" err="1" smtClean="0"/>
              <a:t>int</a:t>
            </a:r>
            <a:r>
              <a:rPr lang="en-US" altLang="ko-KR" sz="2000" dirty="0" smtClean="0"/>
              <a:t> *b, </a:t>
            </a:r>
            <a:r>
              <a:rPr lang="en-US" altLang="ko-KR" sz="2000" dirty="0" err="1" smtClean="0"/>
              <a:t>int</a:t>
            </a:r>
            <a:r>
              <a:rPr lang="en-US" altLang="ko-KR" sz="2000" dirty="0" smtClean="0"/>
              <a:t> *c) {</a:t>
            </a:r>
          </a:p>
          <a:p>
            <a:pPr marL="0" indent="0">
              <a:buNone/>
            </a:pPr>
            <a:r>
              <a:rPr lang="en-US" altLang="ko-KR" sz="2000" dirty="0" smtClean="0"/>
              <a:t>    for (</a:t>
            </a:r>
            <a:r>
              <a:rPr lang="en-US" altLang="ko-KR" sz="2000" dirty="0" err="1" smtClean="0"/>
              <a:t>int</a:t>
            </a:r>
            <a:r>
              <a:rPr lang="en-US" altLang="ko-KR" sz="2000" dirty="0" smtClean="0"/>
              <a:t> </a:t>
            </a:r>
            <a:r>
              <a:rPr lang="en-US" altLang="ko-KR" sz="2000" dirty="0" err="1" smtClean="0"/>
              <a:t>i</a:t>
            </a:r>
            <a:r>
              <a:rPr lang="en-US" altLang="ko-KR" sz="2000" dirty="0" smtClean="0"/>
              <a:t>=0; </a:t>
            </a:r>
            <a:r>
              <a:rPr lang="en-US" altLang="ko-KR" sz="2000" dirty="0" err="1" smtClean="0"/>
              <a:t>i</a:t>
            </a:r>
            <a:r>
              <a:rPr lang="en-US" altLang="ko-KR" sz="2000" dirty="0" smtClean="0"/>
              <a:t>&lt;N; </a:t>
            </a:r>
            <a:r>
              <a:rPr lang="en-US" altLang="ko-KR" sz="2000" dirty="0" err="1" smtClean="0"/>
              <a:t>i</a:t>
            </a:r>
            <a:r>
              <a:rPr lang="en-US" altLang="ko-KR" sz="2000" dirty="0" smtClean="0"/>
              <a:t>++) {</a:t>
            </a:r>
          </a:p>
          <a:p>
            <a:pPr marL="0" indent="0">
              <a:buNone/>
            </a:pPr>
            <a:r>
              <a:rPr lang="en-US" altLang="ko-KR" sz="2000" dirty="0" smtClean="0"/>
              <a:t>        c[</a:t>
            </a:r>
            <a:r>
              <a:rPr lang="en-US" altLang="ko-KR" sz="2000" dirty="0" err="1" smtClean="0"/>
              <a:t>i</a:t>
            </a:r>
            <a:r>
              <a:rPr lang="en-US" altLang="ko-KR" sz="2000" dirty="0" smtClean="0"/>
              <a:t>] = a[</a:t>
            </a:r>
            <a:r>
              <a:rPr lang="en-US" altLang="ko-KR" sz="2000" dirty="0" err="1" smtClean="0"/>
              <a:t>i</a:t>
            </a:r>
            <a:r>
              <a:rPr lang="en-US" altLang="ko-KR" sz="2000" dirty="0" smtClean="0"/>
              <a:t>] + b[</a:t>
            </a:r>
            <a:r>
              <a:rPr lang="en-US" altLang="ko-KR" sz="2000" dirty="0" err="1" smtClean="0"/>
              <a:t>i</a:t>
            </a:r>
            <a:r>
              <a:rPr lang="en-US" altLang="ko-KR" sz="2000" dirty="0" smtClean="0"/>
              <a:t>];</a:t>
            </a:r>
          </a:p>
          <a:p>
            <a:pPr marL="0" indent="0">
              <a:buNone/>
            </a:pPr>
            <a:r>
              <a:rPr lang="en-US" altLang="ko-KR" sz="2000" dirty="0" smtClean="0"/>
              <a:t>    }</a:t>
            </a:r>
          </a:p>
          <a:p>
            <a:pPr marL="0" indent="0">
              <a:buNone/>
            </a:pPr>
            <a:r>
              <a:rPr lang="en-US" altLang="ko-KR" sz="2000" dirty="0" smtClean="0"/>
              <a:t>}</a:t>
            </a:r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7216899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Example 3: Vector sum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000" dirty="0" err="1" smtClean="0"/>
              <a:t>int</a:t>
            </a:r>
            <a:r>
              <a:rPr lang="en-US" altLang="ko-KR" sz="2000" dirty="0" smtClean="0"/>
              <a:t> main (void) {</a:t>
            </a:r>
          </a:p>
          <a:p>
            <a:pPr marL="0" indent="0">
              <a:buNone/>
            </a:pPr>
            <a:r>
              <a:rPr lang="en-US" altLang="ko-KR" sz="2000" dirty="0" smtClean="0"/>
              <a:t>    </a:t>
            </a:r>
            <a:r>
              <a:rPr lang="en-US" altLang="ko-KR" sz="2000" dirty="0" err="1" smtClean="0"/>
              <a:t>int</a:t>
            </a:r>
            <a:r>
              <a:rPr lang="en-US" altLang="ko-KR" sz="2000" dirty="0" smtClean="0"/>
              <a:t> a[N], b[N], c[N];</a:t>
            </a:r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    for (</a:t>
            </a:r>
            <a:r>
              <a:rPr lang="en-US" altLang="ko-KR" sz="2000" dirty="0" err="1" smtClean="0"/>
              <a:t>int</a:t>
            </a:r>
            <a:r>
              <a:rPr lang="en-US" altLang="ko-KR" sz="2000" dirty="0" smtClean="0"/>
              <a:t> </a:t>
            </a:r>
            <a:r>
              <a:rPr lang="en-US" altLang="ko-KR" sz="2000" dirty="0" err="1" smtClean="0"/>
              <a:t>i</a:t>
            </a:r>
            <a:r>
              <a:rPr lang="en-US" altLang="ko-KR" sz="2000" dirty="0" smtClean="0"/>
              <a:t>=0; </a:t>
            </a:r>
            <a:r>
              <a:rPr lang="en-US" altLang="ko-KR" sz="2000" dirty="0" err="1" smtClean="0"/>
              <a:t>i</a:t>
            </a:r>
            <a:r>
              <a:rPr lang="en-US" altLang="ko-KR" sz="2000" dirty="0" smtClean="0"/>
              <a:t>&lt;N; </a:t>
            </a:r>
            <a:r>
              <a:rPr lang="en-US" altLang="ko-KR" sz="2000" dirty="0" err="1" smtClean="0"/>
              <a:t>i</a:t>
            </a:r>
            <a:r>
              <a:rPr lang="en-US" altLang="ko-KR" sz="2000" dirty="0" smtClean="0"/>
              <a:t>++) {</a:t>
            </a:r>
          </a:p>
          <a:p>
            <a:pPr marL="0" indent="0">
              <a:buNone/>
            </a:pPr>
            <a:r>
              <a:rPr lang="en-US" altLang="ko-KR" sz="2000" dirty="0" smtClean="0"/>
              <a:t>        a[</a:t>
            </a:r>
            <a:r>
              <a:rPr lang="en-US" altLang="ko-KR" sz="2000" dirty="0" err="1" smtClean="0"/>
              <a:t>i</a:t>
            </a:r>
            <a:r>
              <a:rPr lang="en-US" altLang="ko-KR" sz="2000" dirty="0" smtClean="0"/>
              <a:t>] = -</a:t>
            </a:r>
            <a:r>
              <a:rPr lang="en-US" altLang="ko-KR" sz="2000" dirty="0" err="1" smtClean="0"/>
              <a:t>i</a:t>
            </a:r>
            <a:r>
              <a:rPr lang="en-US" altLang="ko-KR" sz="2000" dirty="0" smtClean="0"/>
              <a:t>;</a:t>
            </a:r>
          </a:p>
          <a:p>
            <a:pPr marL="0" indent="0">
              <a:buNone/>
            </a:pPr>
            <a:r>
              <a:rPr lang="en-US" altLang="ko-KR" sz="2000" dirty="0" smtClean="0"/>
              <a:t>        b[</a:t>
            </a:r>
            <a:r>
              <a:rPr lang="en-US" altLang="ko-KR" sz="2000" dirty="0" err="1" smtClean="0"/>
              <a:t>i</a:t>
            </a:r>
            <a:r>
              <a:rPr lang="en-US" altLang="ko-KR" sz="2000" dirty="0" smtClean="0"/>
              <a:t>] = </a:t>
            </a:r>
            <a:r>
              <a:rPr lang="en-US" altLang="ko-KR" sz="2000" dirty="0" err="1" smtClean="0"/>
              <a:t>i</a:t>
            </a:r>
            <a:r>
              <a:rPr lang="en-US" altLang="ko-KR" sz="2000" dirty="0" smtClean="0"/>
              <a:t> * </a:t>
            </a:r>
            <a:r>
              <a:rPr lang="en-US" altLang="ko-KR" sz="2000" dirty="0" err="1" smtClean="0"/>
              <a:t>i</a:t>
            </a:r>
            <a:r>
              <a:rPr lang="en-US" altLang="ko-KR" sz="2000" dirty="0" smtClean="0"/>
              <a:t>;</a:t>
            </a:r>
          </a:p>
          <a:p>
            <a:pPr marL="0" indent="0">
              <a:buNone/>
            </a:pPr>
            <a:r>
              <a:rPr lang="en-US" altLang="ko-KR" sz="2000" dirty="0" smtClean="0"/>
              <a:t>    }</a:t>
            </a:r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    add (a, b, c);</a:t>
            </a:r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    for (</a:t>
            </a:r>
            <a:r>
              <a:rPr lang="en-US" altLang="ko-KR" sz="2000" dirty="0" err="1" smtClean="0"/>
              <a:t>int</a:t>
            </a:r>
            <a:r>
              <a:rPr lang="en-US" altLang="ko-KR" sz="2000" dirty="0" smtClean="0"/>
              <a:t> </a:t>
            </a:r>
            <a:r>
              <a:rPr lang="en-US" altLang="ko-KR" sz="2000" dirty="0" err="1" smtClean="0"/>
              <a:t>i</a:t>
            </a:r>
            <a:r>
              <a:rPr lang="en-US" altLang="ko-KR" sz="2000" dirty="0" smtClean="0"/>
              <a:t>=0; </a:t>
            </a:r>
            <a:r>
              <a:rPr lang="en-US" altLang="ko-KR" sz="2000" dirty="0" err="1" smtClean="0"/>
              <a:t>i</a:t>
            </a:r>
            <a:r>
              <a:rPr lang="en-US" altLang="ko-KR" sz="2000" dirty="0" smtClean="0"/>
              <a:t>&lt;N; </a:t>
            </a:r>
            <a:r>
              <a:rPr lang="en-US" altLang="ko-KR" sz="2000" dirty="0" err="1" smtClean="0"/>
              <a:t>i</a:t>
            </a:r>
            <a:r>
              <a:rPr lang="en-US" altLang="ko-KR" sz="2000" dirty="0" smtClean="0"/>
              <a:t>++) {</a:t>
            </a:r>
          </a:p>
          <a:p>
            <a:pPr marL="0" indent="0">
              <a:buNone/>
            </a:pPr>
            <a:r>
              <a:rPr lang="en-US" altLang="ko-KR" sz="2000" dirty="0" smtClean="0"/>
              <a:t>        </a:t>
            </a:r>
            <a:r>
              <a:rPr lang="en-US" altLang="ko-KR" sz="2000" dirty="0" err="1" smtClean="0"/>
              <a:t>printf</a:t>
            </a:r>
            <a:r>
              <a:rPr lang="en-US" altLang="ko-KR" sz="2000" dirty="0" smtClean="0"/>
              <a:t>("%d + %d = %d\n", a[</a:t>
            </a:r>
            <a:r>
              <a:rPr lang="en-US" altLang="ko-KR" sz="2000" dirty="0" err="1" smtClean="0"/>
              <a:t>i</a:t>
            </a:r>
            <a:r>
              <a:rPr lang="en-US" altLang="ko-KR" sz="2000" dirty="0" smtClean="0"/>
              <a:t>],b[</a:t>
            </a:r>
            <a:r>
              <a:rPr lang="en-US" altLang="ko-KR" sz="2000" dirty="0" err="1" smtClean="0"/>
              <a:t>i</a:t>
            </a:r>
            <a:r>
              <a:rPr lang="en-US" altLang="ko-KR" sz="2000" dirty="0" smtClean="0"/>
              <a:t>],c[</a:t>
            </a:r>
            <a:r>
              <a:rPr lang="en-US" altLang="ko-KR" sz="2000" dirty="0" err="1" smtClean="0"/>
              <a:t>i</a:t>
            </a:r>
            <a:r>
              <a:rPr lang="en-US" altLang="ko-KR" sz="2000" dirty="0" smtClean="0"/>
              <a:t>]);</a:t>
            </a:r>
          </a:p>
          <a:p>
            <a:pPr marL="0" indent="0">
              <a:buNone/>
            </a:pPr>
            <a:r>
              <a:rPr lang="en-US" altLang="ko-KR" sz="2000" dirty="0" smtClean="0"/>
              <a:t>    }</a:t>
            </a:r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    return 0;</a:t>
            </a:r>
          </a:p>
          <a:p>
            <a:pPr marL="0" indent="0">
              <a:buNone/>
            </a:pPr>
            <a:r>
              <a:rPr lang="en-US" altLang="ko-KR" sz="2000" dirty="0" smtClean="0"/>
              <a:t>}</a:t>
            </a:r>
          </a:p>
          <a:p>
            <a:pPr marL="0" indent="0">
              <a:buNone/>
            </a:pP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7216899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Example 3: Vector sum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/>
              <a:t>#</a:t>
            </a:r>
            <a:r>
              <a:rPr lang="en-US" altLang="ko-KR" sz="2000" dirty="0"/>
              <a:t>include &lt;</a:t>
            </a:r>
            <a:r>
              <a:rPr lang="en-US" altLang="ko-KR" sz="2000" dirty="0" err="1"/>
              <a:t>stdio.h</a:t>
            </a:r>
            <a:r>
              <a:rPr lang="en-US" altLang="ko-KR" sz="2000" dirty="0"/>
              <a:t>&gt;</a:t>
            </a:r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err="1" smtClean="0"/>
              <a:t>const</a:t>
            </a:r>
            <a:r>
              <a:rPr lang="en-US" altLang="ko-KR" sz="2000" dirty="0" smtClean="0"/>
              <a:t> </a:t>
            </a:r>
            <a:r>
              <a:rPr lang="en-US" altLang="ko-KR" sz="2000" dirty="0" err="1" smtClean="0"/>
              <a:t>int</a:t>
            </a:r>
            <a:r>
              <a:rPr lang="en-US" altLang="ko-KR" sz="2000" dirty="0" smtClean="0"/>
              <a:t> N=10;</a:t>
            </a:r>
            <a:endParaRPr lang="en-US" altLang="ko-KR" sz="2000" dirty="0"/>
          </a:p>
          <a:p>
            <a:pPr marL="0" indent="0">
              <a:buNone/>
            </a:pPr>
            <a:endParaRPr lang="en-US" altLang="ko-KR" sz="2000" dirty="0"/>
          </a:p>
          <a:p>
            <a:pPr marL="0" indent="0">
              <a:buNone/>
            </a:pPr>
            <a:r>
              <a:rPr lang="en-US" altLang="ko-KR" sz="2000" dirty="0">
                <a:solidFill>
                  <a:srgbClr val="FFFF00"/>
                </a:solidFill>
              </a:rPr>
              <a:t>__global__ </a:t>
            </a:r>
            <a:r>
              <a:rPr lang="en-US" altLang="ko-KR" sz="2000" dirty="0"/>
              <a:t>void add(</a:t>
            </a:r>
            <a:r>
              <a:rPr lang="en-US" altLang="ko-KR" sz="2000" dirty="0" err="1"/>
              <a:t>int</a:t>
            </a:r>
            <a:r>
              <a:rPr lang="en-US" altLang="ko-KR" sz="2000" dirty="0"/>
              <a:t> *a, </a:t>
            </a:r>
            <a:r>
              <a:rPr lang="en-US" altLang="ko-KR" sz="2000" dirty="0" err="1"/>
              <a:t>int</a:t>
            </a:r>
            <a:r>
              <a:rPr lang="en-US" altLang="ko-KR" sz="2000" dirty="0"/>
              <a:t> *b, </a:t>
            </a:r>
            <a:r>
              <a:rPr lang="en-US" altLang="ko-KR" sz="2000" dirty="0" err="1"/>
              <a:t>int</a:t>
            </a:r>
            <a:r>
              <a:rPr lang="en-US" altLang="ko-KR" sz="2000" dirty="0"/>
              <a:t> *c) {</a:t>
            </a:r>
          </a:p>
          <a:p>
            <a:pPr marL="0" indent="0">
              <a:buNone/>
            </a:pPr>
            <a:r>
              <a:rPr lang="en-US" altLang="ko-KR" sz="2000" dirty="0"/>
              <a:t>    </a:t>
            </a:r>
            <a:r>
              <a:rPr lang="en-US" altLang="ko-KR" sz="2000" dirty="0" err="1"/>
              <a:t>int</a:t>
            </a:r>
            <a:r>
              <a:rPr lang="en-US" altLang="ko-KR" sz="2000" dirty="0"/>
              <a:t> </a:t>
            </a:r>
            <a:r>
              <a:rPr lang="en-US" altLang="ko-KR" sz="2000" dirty="0" err="1"/>
              <a:t>tid</a:t>
            </a:r>
            <a:r>
              <a:rPr lang="en-US" altLang="ko-KR" sz="2000" dirty="0"/>
              <a:t> = </a:t>
            </a:r>
            <a:r>
              <a:rPr lang="en-US" altLang="ko-KR" sz="2000" dirty="0" err="1">
                <a:solidFill>
                  <a:srgbClr val="FFFF00"/>
                </a:solidFill>
              </a:rPr>
              <a:t>threadIdx.x</a:t>
            </a:r>
            <a:r>
              <a:rPr lang="en-US" altLang="ko-KR" sz="2000" dirty="0" smtClean="0"/>
              <a:t>;</a:t>
            </a:r>
            <a:endParaRPr lang="en-US" altLang="ko-KR" sz="2000" dirty="0"/>
          </a:p>
          <a:p>
            <a:pPr marL="0" indent="0">
              <a:buNone/>
            </a:pPr>
            <a:r>
              <a:rPr lang="en-US" altLang="ko-KR" sz="2000" dirty="0"/>
              <a:t>       c[</a:t>
            </a:r>
            <a:r>
              <a:rPr lang="en-US" altLang="ko-KR" sz="2000" dirty="0" err="1"/>
              <a:t>tid</a:t>
            </a:r>
            <a:r>
              <a:rPr lang="en-US" altLang="ko-KR" sz="2000" dirty="0"/>
              <a:t>] = a[</a:t>
            </a:r>
            <a:r>
              <a:rPr lang="en-US" altLang="ko-KR" sz="2000" dirty="0" err="1"/>
              <a:t>tid</a:t>
            </a:r>
            <a:r>
              <a:rPr lang="en-US" altLang="ko-KR" sz="2000" dirty="0"/>
              <a:t>] + b[</a:t>
            </a:r>
            <a:r>
              <a:rPr lang="en-US" altLang="ko-KR" sz="2000" dirty="0" err="1"/>
              <a:t>tid</a:t>
            </a:r>
            <a:r>
              <a:rPr lang="en-US" altLang="ko-KR" sz="2000" dirty="0"/>
              <a:t>]</a:t>
            </a:r>
            <a:r>
              <a:rPr lang="en-US" altLang="ko-KR" sz="2000" dirty="0" smtClean="0"/>
              <a:t>;</a:t>
            </a:r>
          </a:p>
          <a:p>
            <a:pPr marL="0" indent="0">
              <a:buNone/>
            </a:pPr>
            <a:r>
              <a:rPr lang="en-US" altLang="ko-KR" sz="2000" dirty="0" smtClean="0"/>
              <a:t>//  </a:t>
            </a:r>
            <a:r>
              <a:rPr lang="en-US" altLang="ko-KR" sz="2000" dirty="0" err="1" smtClean="0"/>
              <a:t>tid</a:t>
            </a:r>
            <a:r>
              <a:rPr lang="en-US" altLang="ko-KR" sz="2000" dirty="0" smtClean="0"/>
              <a:t> += </a:t>
            </a:r>
            <a:r>
              <a:rPr lang="en-US" altLang="ko-KR" sz="2000" dirty="0" err="1" smtClean="0"/>
              <a:t>blcokDim.x</a:t>
            </a:r>
            <a:r>
              <a:rPr lang="en-US" altLang="ko-KR" sz="2000" dirty="0" smtClean="0"/>
              <a:t> * </a:t>
            </a:r>
            <a:r>
              <a:rPr lang="en-US" altLang="ko-KR" sz="2000" dirty="0" err="1" smtClean="0"/>
              <a:t>gridDim.x</a:t>
            </a:r>
            <a:endParaRPr lang="en-US" altLang="ko-KR" sz="2000" dirty="0"/>
          </a:p>
          <a:p>
            <a:pPr marL="0" indent="0">
              <a:buNone/>
            </a:pPr>
            <a:r>
              <a:rPr lang="en-US" altLang="ko-KR" sz="2000" dirty="0" smtClean="0"/>
              <a:t>}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28947698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Example 3: vector sum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1900" dirty="0" err="1" smtClean="0"/>
              <a:t>int</a:t>
            </a:r>
            <a:r>
              <a:rPr lang="en-US" altLang="ko-KR" sz="1900" dirty="0" smtClean="0"/>
              <a:t> </a:t>
            </a:r>
            <a:r>
              <a:rPr lang="en-US" altLang="ko-KR" sz="1900" dirty="0"/>
              <a:t>main (void) {</a:t>
            </a:r>
          </a:p>
          <a:p>
            <a:pPr marL="0" indent="0">
              <a:buNone/>
            </a:pPr>
            <a:r>
              <a:rPr lang="en-US" altLang="ko-KR" sz="1900" dirty="0"/>
              <a:t>    </a:t>
            </a:r>
            <a:r>
              <a:rPr lang="en-US" altLang="ko-KR" sz="1900" dirty="0" err="1"/>
              <a:t>int</a:t>
            </a:r>
            <a:r>
              <a:rPr lang="en-US" altLang="ko-KR" sz="1900" dirty="0"/>
              <a:t> a[N], b[N], c[N];</a:t>
            </a:r>
          </a:p>
          <a:p>
            <a:pPr marL="0" indent="0">
              <a:buNone/>
            </a:pPr>
            <a:r>
              <a:rPr lang="en-US" altLang="ko-KR" sz="1900" dirty="0"/>
              <a:t>    </a:t>
            </a:r>
            <a:r>
              <a:rPr lang="en-US" altLang="ko-KR" sz="1900" dirty="0" err="1"/>
              <a:t>int</a:t>
            </a:r>
            <a:r>
              <a:rPr lang="en-US" altLang="ko-KR" sz="1900" dirty="0"/>
              <a:t> *</a:t>
            </a:r>
            <a:r>
              <a:rPr lang="en-US" altLang="ko-KR" sz="1900" dirty="0" err="1"/>
              <a:t>dev_a</a:t>
            </a:r>
            <a:r>
              <a:rPr lang="en-US" altLang="ko-KR" sz="1900" dirty="0"/>
              <a:t>, *</a:t>
            </a:r>
            <a:r>
              <a:rPr lang="en-US" altLang="ko-KR" sz="1900" dirty="0" err="1"/>
              <a:t>dev_b</a:t>
            </a:r>
            <a:r>
              <a:rPr lang="en-US" altLang="ko-KR" sz="1900" dirty="0"/>
              <a:t>, *</a:t>
            </a:r>
            <a:r>
              <a:rPr lang="en-US" altLang="ko-KR" sz="1900" dirty="0" err="1"/>
              <a:t>dev_c</a:t>
            </a:r>
            <a:r>
              <a:rPr lang="en-US" altLang="ko-KR" sz="1900" dirty="0"/>
              <a:t>;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    </a:t>
            </a:r>
            <a:r>
              <a:rPr lang="en-US" altLang="ko-KR" sz="1900" dirty="0" err="1" smtClean="0">
                <a:solidFill>
                  <a:srgbClr val="00B050"/>
                </a:solidFill>
              </a:rPr>
              <a:t>cudaMalloc</a:t>
            </a:r>
            <a:r>
              <a:rPr lang="en-US" altLang="ko-KR" sz="1900" dirty="0"/>
              <a:t>( (void**)&amp;</a:t>
            </a:r>
            <a:r>
              <a:rPr lang="en-US" altLang="ko-KR" sz="1900" dirty="0" err="1"/>
              <a:t>dev_a</a:t>
            </a:r>
            <a:r>
              <a:rPr lang="en-US" altLang="ko-KR" sz="1900" dirty="0"/>
              <a:t>, N * </a:t>
            </a:r>
            <a:r>
              <a:rPr lang="en-US" altLang="ko-KR" sz="1900" dirty="0" err="1"/>
              <a:t>sizeof</a:t>
            </a:r>
            <a:r>
              <a:rPr lang="en-US" altLang="ko-KR" sz="1900" dirty="0"/>
              <a:t>(</a:t>
            </a:r>
            <a:r>
              <a:rPr lang="en-US" altLang="ko-KR" sz="1900" dirty="0" err="1"/>
              <a:t>int</a:t>
            </a:r>
            <a:r>
              <a:rPr lang="en-US" altLang="ko-KR" sz="1900" dirty="0"/>
              <a:t>) );</a:t>
            </a:r>
          </a:p>
          <a:p>
            <a:pPr marL="0" indent="0">
              <a:buNone/>
            </a:pPr>
            <a:r>
              <a:rPr lang="en-US" altLang="ko-KR" sz="1900" dirty="0"/>
              <a:t>    </a:t>
            </a:r>
            <a:r>
              <a:rPr lang="en-US" altLang="ko-KR" sz="1900" dirty="0" err="1">
                <a:solidFill>
                  <a:srgbClr val="00B050"/>
                </a:solidFill>
              </a:rPr>
              <a:t>cudaMalloc</a:t>
            </a:r>
            <a:r>
              <a:rPr lang="en-US" altLang="ko-KR" sz="1900" dirty="0"/>
              <a:t>( (void**)&amp;</a:t>
            </a:r>
            <a:r>
              <a:rPr lang="en-US" altLang="ko-KR" sz="1900" dirty="0" err="1"/>
              <a:t>dev_b</a:t>
            </a:r>
            <a:r>
              <a:rPr lang="en-US" altLang="ko-KR" sz="1900" dirty="0"/>
              <a:t>, N * </a:t>
            </a:r>
            <a:r>
              <a:rPr lang="en-US" altLang="ko-KR" sz="1900" dirty="0" err="1"/>
              <a:t>sizeof</a:t>
            </a:r>
            <a:r>
              <a:rPr lang="en-US" altLang="ko-KR" sz="1900" dirty="0"/>
              <a:t>(</a:t>
            </a:r>
            <a:r>
              <a:rPr lang="en-US" altLang="ko-KR" sz="1900" dirty="0" err="1"/>
              <a:t>int</a:t>
            </a:r>
            <a:r>
              <a:rPr lang="en-US" altLang="ko-KR" sz="1900" dirty="0"/>
              <a:t>) );</a:t>
            </a:r>
          </a:p>
          <a:p>
            <a:pPr marL="0" indent="0">
              <a:buNone/>
            </a:pPr>
            <a:r>
              <a:rPr lang="en-US" altLang="ko-KR" sz="1900" dirty="0"/>
              <a:t>    </a:t>
            </a:r>
            <a:r>
              <a:rPr lang="en-US" altLang="ko-KR" sz="1900" dirty="0" err="1">
                <a:solidFill>
                  <a:srgbClr val="00B050"/>
                </a:solidFill>
              </a:rPr>
              <a:t>cudaMalloc</a:t>
            </a:r>
            <a:r>
              <a:rPr lang="en-US" altLang="ko-KR" sz="1900" dirty="0"/>
              <a:t>( (void**)&amp;</a:t>
            </a:r>
            <a:r>
              <a:rPr lang="en-US" altLang="ko-KR" sz="1900" dirty="0" err="1"/>
              <a:t>dev_c</a:t>
            </a:r>
            <a:r>
              <a:rPr lang="en-US" altLang="ko-KR" sz="1900" dirty="0"/>
              <a:t>, N * </a:t>
            </a:r>
            <a:r>
              <a:rPr lang="en-US" altLang="ko-KR" sz="1900" dirty="0" err="1"/>
              <a:t>sizeof</a:t>
            </a:r>
            <a:r>
              <a:rPr lang="en-US" altLang="ko-KR" sz="1900" dirty="0"/>
              <a:t>(</a:t>
            </a:r>
            <a:r>
              <a:rPr lang="en-US" altLang="ko-KR" sz="1900" dirty="0" err="1"/>
              <a:t>int</a:t>
            </a:r>
            <a:r>
              <a:rPr lang="en-US" altLang="ko-KR" sz="1900" dirty="0"/>
              <a:t>) );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    for </a:t>
            </a:r>
            <a:r>
              <a:rPr lang="en-US" altLang="ko-KR" sz="1900" dirty="0"/>
              <a:t>(</a:t>
            </a:r>
            <a:r>
              <a:rPr lang="en-US" altLang="ko-KR" sz="1900" dirty="0" err="1"/>
              <a:t>int</a:t>
            </a:r>
            <a:r>
              <a:rPr lang="en-US" altLang="ko-KR" sz="1900" dirty="0"/>
              <a:t> i=0; i&lt;N; i++) {</a:t>
            </a:r>
          </a:p>
          <a:p>
            <a:pPr marL="0" indent="0">
              <a:buNone/>
            </a:pPr>
            <a:r>
              <a:rPr lang="en-US" altLang="ko-KR" sz="1900" dirty="0"/>
              <a:t>        a[i] = -i</a:t>
            </a:r>
            <a:r>
              <a:rPr lang="en-US" altLang="ko-KR" sz="1900" dirty="0" smtClean="0"/>
              <a:t>; b[i</a:t>
            </a:r>
            <a:r>
              <a:rPr lang="en-US" altLang="ko-KR" sz="1900" dirty="0"/>
              <a:t>] = i * i;</a:t>
            </a:r>
          </a:p>
          <a:p>
            <a:pPr marL="0" indent="0">
              <a:buNone/>
            </a:pPr>
            <a:r>
              <a:rPr lang="en-US" altLang="ko-KR" sz="1900" dirty="0"/>
              <a:t>    </a:t>
            </a:r>
            <a:r>
              <a:rPr lang="en-US" altLang="ko-KR" sz="1900" dirty="0" smtClean="0"/>
              <a:t>}</a:t>
            </a:r>
          </a:p>
          <a:p>
            <a:pPr marL="0" indent="0">
              <a:buNone/>
            </a:pPr>
            <a:r>
              <a:rPr lang="en-US" altLang="ko-KR" sz="1900" dirty="0" smtClean="0"/>
              <a:t>    </a:t>
            </a:r>
            <a:r>
              <a:rPr lang="en-US" altLang="ko-KR" sz="1900" dirty="0" err="1" smtClean="0">
                <a:solidFill>
                  <a:srgbClr val="00B050"/>
                </a:solidFill>
              </a:rPr>
              <a:t>cudaMemcpy</a:t>
            </a:r>
            <a:r>
              <a:rPr lang="en-US" altLang="ko-KR" sz="1900" dirty="0" smtClean="0"/>
              <a:t> </a:t>
            </a:r>
            <a:r>
              <a:rPr lang="en-US" altLang="ko-KR" sz="1900" dirty="0"/>
              <a:t>( </a:t>
            </a:r>
            <a:r>
              <a:rPr lang="en-US" altLang="ko-KR" sz="1900" dirty="0" err="1"/>
              <a:t>dev_a</a:t>
            </a:r>
            <a:r>
              <a:rPr lang="en-US" altLang="ko-KR" sz="1900" dirty="0"/>
              <a:t>, a, N * </a:t>
            </a:r>
            <a:r>
              <a:rPr lang="en-US" altLang="ko-KR" sz="1900" dirty="0" err="1"/>
              <a:t>sizeof</a:t>
            </a:r>
            <a:r>
              <a:rPr lang="en-US" altLang="ko-KR" sz="1900" dirty="0"/>
              <a:t>(</a:t>
            </a:r>
            <a:r>
              <a:rPr lang="en-US" altLang="ko-KR" sz="1900" dirty="0" err="1"/>
              <a:t>int</a:t>
            </a:r>
            <a:r>
              <a:rPr lang="en-US" altLang="ko-KR" sz="1900" dirty="0"/>
              <a:t>), </a:t>
            </a:r>
            <a:r>
              <a:rPr lang="en-US" altLang="ko-KR" sz="1900" dirty="0" err="1">
                <a:solidFill>
                  <a:srgbClr val="00B0F0"/>
                </a:solidFill>
              </a:rPr>
              <a:t>cudaMemcpyHostToDevice</a:t>
            </a:r>
            <a:r>
              <a:rPr lang="en-US" altLang="ko-KR" sz="1900" dirty="0"/>
              <a:t> </a:t>
            </a:r>
            <a:r>
              <a:rPr lang="en-US" altLang="ko-KR" sz="1900" dirty="0" smtClean="0"/>
              <a:t>);</a:t>
            </a:r>
          </a:p>
          <a:p>
            <a:pPr marL="0" indent="0">
              <a:buNone/>
            </a:pPr>
            <a:r>
              <a:rPr lang="en-US" altLang="ko-KR" sz="1900" dirty="0" smtClean="0"/>
              <a:t>    </a:t>
            </a:r>
            <a:r>
              <a:rPr lang="en-US" altLang="ko-KR" sz="1900" dirty="0" err="1" smtClean="0">
                <a:solidFill>
                  <a:srgbClr val="00B050"/>
                </a:solidFill>
              </a:rPr>
              <a:t>cudaMemcpy</a:t>
            </a:r>
            <a:r>
              <a:rPr lang="en-US" altLang="ko-KR" sz="1900" dirty="0" smtClean="0"/>
              <a:t> </a:t>
            </a:r>
            <a:r>
              <a:rPr lang="en-US" altLang="ko-KR" sz="1900" dirty="0"/>
              <a:t>( </a:t>
            </a:r>
            <a:r>
              <a:rPr lang="en-US" altLang="ko-KR" sz="1900" dirty="0" err="1"/>
              <a:t>dev_b</a:t>
            </a:r>
            <a:r>
              <a:rPr lang="en-US" altLang="ko-KR" sz="1900" dirty="0"/>
              <a:t>, b, N * </a:t>
            </a:r>
            <a:r>
              <a:rPr lang="en-US" altLang="ko-KR" sz="1900" dirty="0" err="1"/>
              <a:t>sizeof</a:t>
            </a:r>
            <a:r>
              <a:rPr lang="en-US" altLang="ko-KR" sz="1900" dirty="0"/>
              <a:t>(</a:t>
            </a:r>
            <a:r>
              <a:rPr lang="en-US" altLang="ko-KR" sz="1900" dirty="0" err="1"/>
              <a:t>int</a:t>
            </a:r>
            <a:r>
              <a:rPr lang="en-US" altLang="ko-KR" sz="1900" dirty="0"/>
              <a:t>), </a:t>
            </a:r>
            <a:r>
              <a:rPr lang="en-US" altLang="ko-KR" sz="1900" dirty="0" err="1">
                <a:solidFill>
                  <a:srgbClr val="00B0F0"/>
                </a:solidFill>
              </a:rPr>
              <a:t>cudaMemcpyHostToDevice</a:t>
            </a:r>
            <a:r>
              <a:rPr lang="en-US" altLang="ko-KR" sz="1900" dirty="0"/>
              <a:t> </a:t>
            </a:r>
            <a:r>
              <a:rPr lang="en-US" altLang="ko-KR" sz="1900" dirty="0" smtClean="0"/>
              <a:t>);</a:t>
            </a:r>
            <a:endParaRPr lang="en-US" altLang="ko-KR" sz="1900" dirty="0"/>
          </a:p>
        </p:txBody>
      </p:sp>
    </p:spTree>
    <p:extLst>
      <p:ext uri="{BB962C8B-B14F-4D97-AF65-F5344CB8AC3E}">
        <p14:creationId xmlns:p14="http://schemas.microsoft.com/office/powerpoint/2010/main" val="27023879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Example 3: vector sum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add</a:t>
            </a:r>
            <a:r>
              <a:rPr lang="en-US" altLang="ko-KR" sz="2000" dirty="0">
                <a:solidFill>
                  <a:srgbClr val="FFFF00"/>
                </a:solidFill>
              </a:rPr>
              <a:t>&lt;&lt;&lt;1,N&gt;&gt;&gt;(</a:t>
            </a:r>
            <a:r>
              <a:rPr lang="en-US" altLang="ko-KR" sz="2000" dirty="0" err="1"/>
              <a:t>dev_a</a:t>
            </a:r>
            <a:r>
              <a:rPr lang="en-US" altLang="ko-KR" sz="2000" dirty="0"/>
              <a:t>, </a:t>
            </a:r>
            <a:r>
              <a:rPr lang="en-US" altLang="ko-KR" sz="2000" dirty="0" err="1"/>
              <a:t>dev_b</a:t>
            </a:r>
            <a:r>
              <a:rPr lang="en-US" altLang="ko-KR" sz="2000" dirty="0"/>
              <a:t>, </a:t>
            </a:r>
            <a:r>
              <a:rPr lang="en-US" altLang="ko-KR" sz="2000" dirty="0" err="1"/>
              <a:t>dev_c</a:t>
            </a:r>
            <a:r>
              <a:rPr lang="en-US" altLang="ko-KR" sz="2000" dirty="0"/>
              <a:t>)</a:t>
            </a:r>
            <a:r>
              <a:rPr lang="en-US" altLang="ko-KR" sz="2000" dirty="0" smtClean="0"/>
              <a:t>;</a:t>
            </a:r>
          </a:p>
          <a:p>
            <a:pPr marL="0" indent="0">
              <a:buNone/>
            </a:pPr>
            <a:r>
              <a:rPr lang="en-US" altLang="ko-KR" sz="2000" dirty="0" smtClean="0"/>
              <a:t>//</a:t>
            </a:r>
            <a:r>
              <a:rPr lang="en-US" altLang="ko-KR" sz="2000" dirty="0"/>
              <a:t> </a:t>
            </a:r>
            <a:r>
              <a:rPr lang="en-US" altLang="ko-KR" sz="2000" dirty="0" smtClean="0"/>
              <a:t> add</a:t>
            </a:r>
            <a:r>
              <a:rPr lang="en-US" altLang="ko-KR" sz="2000" dirty="0">
                <a:solidFill>
                  <a:srgbClr val="FFFF00"/>
                </a:solidFill>
              </a:rPr>
              <a:t>&lt;&lt;</a:t>
            </a:r>
            <a:r>
              <a:rPr lang="en-US" altLang="ko-KR" sz="2000" dirty="0" smtClean="0">
                <a:solidFill>
                  <a:srgbClr val="FFFF00"/>
                </a:solidFill>
              </a:rPr>
              <a:t>&lt;N,1&gt;</a:t>
            </a:r>
            <a:r>
              <a:rPr lang="en-US" altLang="ko-KR" sz="2000" dirty="0">
                <a:solidFill>
                  <a:srgbClr val="FFFF00"/>
                </a:solidFill>
              </a:rPr>
              <a:t>&gt;&gt;(</a:t>
            </a:r>
            <a:r>
              <a:rPr lang="en-US" altLang="ko-KR" sz="2000" dirty="0" err="1"/>
              <a:t>dev_a</a:t>
            </a:r>
            <a:r>
              <a:rPr lang="en-US" altLang="ko-KR" sz="2000" dirty="0"/>
              <a:t>, </a:t>
            </a:r>
            <a:r>
              <a:rPr lang="en-US" altLang="ko-KR" sz="2000" dirty="0" err="1"/>
              <a:t>dev_b</a:t>
            </a:r>
            <a:r>
              <a:rPr lang="en-US" altLang="ko-KR" sz="2000" dirty="0"/>
              <a:t>, </a:t>
            </a:r>
            <a:r>
              <a:rPr lang="en-US" altLang="ko-KR" sz="2000" dirty="0" err="1"/>
              <a:t>dev_c</a:t>
            </a:r>
            <a:r>
              <a:rPr lang="en-US" altLang="ko-KR" sz="2000" dirty="0"/>
              <a:t>);</a:t>
            </a:r>
            <a:endParaRPr lang="en-US" altLang="ko-KR" sz="2000" dirty="0"/>
          </a:p>
          <a:p>
            <a:pPr marL="0" indent="0">
              <a:buNone/>
            </a:pPr>
            <a:r>
              <a:rPr lang="en-US" altLang="ko-KR" sz="2000" dirty="0" smtClean="0"/>
              <a:t>// add</a:t>
            </a:r>
            <a:r>
              <a:rPr lang="en-US" altLang="ko-KR" sz="2000" dirty="0">
                <a:solidFill>
                  <a:srgbClr val="FFFF00"/>
                </a:solidFill>
              </a:rPr>
              <a:t>&lt;&lt;</a:t>
            </a:r>
            <a:r>
              <a:rPr lang="en-US" altLang="ko-KR" sz="2000" dirty="0" smtClean="0">
                <a:solidFill>
                  <a:srgbClr val="FFFF00"/>
                </a:solidFill>
              </a:rPr>
              <a:t>&lt;128,128&gt;</a:t>
            </a:r>
            <a:r>
              <a:rPr lang="en-US" altLang="ko-KR" sz="2000" dirty="0">
                <a:solidFill>
                  <a:srgbClr val="FFFF00"/>
                </a:solidFill>
              </a:rPr>
              <a:t>&gt;&gt;(</a:t>
            </a:r>
            <a:r>
              <a:rPr lang="en-US" altLang="ko-KR" sz="2000" dirty="0" err="1"/>
              <a:t>dev_a</a:t>
            </a:r>
            <a:r>
              <a:rPr lang="en-US" altLang="ko-KR" sz="2000" dirty="0"/>
              <a:t>, </a:t>
            </a:r>
            <a:r>
              <a:rPr lang="en-US" altLang="ko-KR" sz="2000" dirty="0" err="1"/>
              <a:t>dev_b</a:t>
            </a:r>
            <a:r>
              <a:rPr lang="en-US" altLang="ko-KR" sz="2000" dirty="0"/>
              <a:t>, </a:t>
            </a:r>
            <a:r>
              <a:rPr lang="en-US" altLang="ko-KR" sz="2000" dirty="0" err="1"/>
              <a:t>dev_c</a:t>
            </a:r>
            <a:r>
              <a:rPr lang="en-US" altLang="ko-KR" sz="2000" dirty="0"/>
              <a:t>)</a:t>
            </a:r>
            <a:r>
              <a:rPr lang="en-US" altLang="ko-KR" sz="2000" dirty="0" smtClean="0"/>
              <a:t>;</a:t>
            </a:r>
          </a:p>
          <a:p>
            <a:pPr marL="0" indent="0">
              <a:buNone/>
            </a:pPr>
            <a:r>
              <a:rPr lang="en-US" altLang="ko-KR" sz="2000" dirty="0" smtClean="0"/>
              <a:t>    </a:t>
            </a: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</a:t>
            </a:r>
            <a:r>
              <a:rPr lang="en-US" altLang="ko-KR" sz="2000" dirty="0" err="1" smtClean="0">
                <a:solidFill>
                  <a:srgbClr val="00B050"/>
                </a:solidFill>
              </a:rPr>
              <a:t>cudaMemcpy</a:t>
            </a:r>
            <a:r>
              <a:rPr lang="en-US" altLang="ko-KR" sz="2000" dirty="0" smtClean="0"/>
              <a:t>(c, </a:t>
            </a:r>
            <a:r>
              <a:rPr lang="en-US" altLang="ko-KR" sz="2000" dirty="0" err="1" smtClean="0"/>
              <a:t>dev_c</a:t>
            </a:r>
            <a:r>
              <a:rPr lang="en-US" altLang="ko-KR" sz="2000" dirty="0"/>
              <a:t>, N * </a:t>
            </a:r>
            <a:r>
              <a:rPr lang="en-US" altLang="ko-KR" sz="2000" dirty="0" err="1"/>
              <a:t>sizeof</a:t>
            </a:r>
            <a:r>
              <a:rPr lang="en-US" altLang="ko-KR" sz="2000" dirty="0"/>
              <a:t>(</a:t>
            </a:r>
            <a:r>
              <a:rPr lang="en-US" altLang="ko-KR" sz="2000" dirty="0" err="1"/>
              <a:t>int</a:t>
            </a:r>
            <a:r>
              <a:rPr lang="en-US" altLang="ko-KR" sz="2000" dirty="0" smtClean="0"/>
              <a:t>),</a:t>
            </a:r>
            <a:r>
              <a:rPr lang="en-US" altLang="ko-KR" sz="2000" dirty="0" err="1" smtClean="0">
                <a:solidFill>
                  <a:srgbClr val="00B0F0"/>
                </a:solidFill>
              </a:rPr>
              <a:t>cudaMemcpyDeviceToHost</a:t>
            </a:r>
            <a:r>
              <a:rPr lang="en-US" altLang="ko-KR" sz="2000" dirty="0" smtClean="0"/>
              <a:t> </a:t>
            </a:r>
            <a:r>
              <a:rPr lang="en-US" altLang="ko-KR" sz="2000" dirty="0"/>
              <a:t>);</a:t>
            </a:r>
          </a:p>
          <a:p>
            <a:pPr marL="0" indent="0">
              <a:buNone/>
            </a:pPr>
            <a:r>
              <a:rPr lang="nn-NO" altLang="ko-KR" sz="2000" dirty="0" smtClean="0"/>
              <a:t>    </a:t>
            </a:r>
          </a:p>
          <a:p>
            <a:pPr marL="0" indent="0">
              <a:buNone/>
            </a:pPr>
            <a:r>
              <a:rPr lang="nn-NO" altLang="ko-KR" sz="2000" dirty="0"/>
              <a:t> </a:t>
            </a:r>
            <a:r>
              <a:rPr lang="nn-NO" altLang="ko-KR" sz="2000" dirty="0" smtClean="0"/>
              <a:t>   for </a:t>
            </a:r>
            <a:r>
              <a:rPr lang="nn-NO" altLang="ko-KR" sz="2000" dirty="0"/>
              <a:t>(int i=0; i&lt;N; i++) {</a:t>
            </a:r>
          </a:p>
          <a:p>
            <a:pPr marL="0" indent="0">
              <a:buNone/>
            </a:pPr>
            <a:r>
              <a:rPr lang="nn-NO" altLang="ko-KR" sz="2000" dirty="0"/>
              <a:t>        printf("%d + %d = %d\n", a[i],b[i],c[i]);</a:t>
            </a:r>
          </a:p>
          <a:p>
            <a:pPr marL="0" indent="0">
              <a:buNone/>
            </a:pPr>
            <a:r>
              <a:rPr lang="nn-NO" altLang="ko-KR" sz="2000" dirty="0"/>
              <a:t>    }</a:t>
            </a:r>
            <a:endParaRPr lang="en-US" altLang="ko-KR" sz="2000" dirty="0"/>
          </a:p>
          <a:p>
            <a:pPr marL="0" indent="0">
              <a:buNone/>
            </a:pPr>
            <a:endParaRPr lang="en-US" altLang="ko-KR" sz="2000" dirty="0"/>
          </a:p>
          <a:p>
            <a:pPr marL="0" indent="0">
              <a:buNone/>
            </a:pPr>
            <a:r>
              <a:rPr lang="en-US" altLang="ko-KR" sz="2000" dirty="0" smtClean="0"/>
              <a:t>    </a:t>
            </a:r>
            <a:r>
              <a:rPr lang="en-US" altLang="ko-KR" sz="2000" dirty="0" err="1" smtClean="0">
                <a:solidFill>
                  <a:srgbClr val="00B050"/>
                </a:solidFill>
              </a:rPr>
              <a:t>cudaFree</a:t>
            </a:r>
            <a:r>
              <a:rPr lang="en-US" altLang="ko-KR" sz="2000" dirty="0" smtClean="0"/>
              <a:t> </a:t>
            </a:r>
            <a:r>
              <a:rPr lang="en-US" altLang="ko-KR" sz="2000" dirty="0"/>
              <a:t>(</a:t>
            </a:r>
            <a:r>
              <a:rPr lang="en-US" altLang="ko-KR" sz="2000" dirty="0" err="1"/>
              <a:t>dev_a</a:t>
            </a:r>
            <a:r>
              <a:rPr lang="en-US" altLang="ko-KR" sz="2000" dirty="0" smtClean="0"/>
              <a:t>); </a:t>
            </a:r>
            <a:r>
              <a:rPr lang="en-US" altLang="ko-KR" sz="2000" dirty="0" err="1" smtClean="0">
                <a:solidFill>
                  <a:srgbClr val="00B050"/>
                </a:solidFill>
              </a:rPr>
              <a:t>cudaFree</a:t>
            </a:r>
            <a:r>
              <a:rPr lang="en-US" altLang="ko-KR" sz="2000" dirty="0" smtClean="0"/>
              <a:t> </a:t>
            </a:r>
            <a:r>
              <a:rPr lang="en-US" altLang="ko-KR" sz="2000" dirty="0"/>
              <a:t>(</a:t>
            </a:r>
            <a:r>
              <a:rPr lang="en-US" altLang="ko-KR" sz="2000" dirty="0" err="1"/>
              <a:t>dev_b</a:t>
            </a:r>
            <a:r>
              <a:rPr lang="en-US" altLang="ko-KR" sz="2000" dirty="0" smtClean="0"/>
              <a:t>); </a:t>
            </a:r>
            <a:r>
              <a:rPr lang="en-US" altLang="ko-KR" sz="2000" dirty="0" err="1" smtClean="0">
                <a:solidFill>
                  <a:srgbClr val="00B050"/>
                </a:solidFill>
              </a:rPr>
              <a:t>cudaFree</a:t>
            </a:r>
            <a:r>
              <a:rPr lang="en-US" altLang="ko-KR" sz="2000" dirty="0" smtClean="0"/>
              <a:t> </a:t>
            </a:r>
            <a:r>
              <a:rPr lang="en-US" altLang="ko-KR" sz="2000" dirty="0"/>
              <a:t>(</a:t>
            </a:r>
            <a:r>
              <a:rPr lang="en-US" altLang="ko-KR" sz="2000" dirty="0" err="1"/>
              <a:t>dev_c</a:t>
            </a:r>
            <a:r>
              <a:rPr lang="en-US" altLang="ko-KR" sz="2000" dirty="0"/>
              <a:t>);</a:t>
            </a:r>
          </a:p>
          <a:p>
            <a:pPr marL="0" indent="0">
              <a:buNone/>
            </a:pPr>
            <a:endParaRPr lang="en-US" altLang="ko-KR" sz="2000" dirty="0"/>
          </a:p>
          <a:p>
            <a:pPr marL="0" indent="0">
              <a:buNone/>
            </a:pPr>
            <a:r>
              <a:rPr lang="en-US" altLang="ko-KR" sz="2000" dirty="0"/>
              <a:t>    return 0;</a:t>
            </a:r>
          </a:p>
          <a:p>
            <a:pPr marL="0" indent="0">
              <a:buNone/>
            </a:pPr>
            <a:r>
              <a:rPr lang="en-US" altLang="ko-KR" sz="2000" dirty="0"/>
              <a:t>}</a:t>
            </a:r>
            <a:endParaRPr lang="en-US" altLang="ko-KR" sz="20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28947698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Compile and Run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altLang="ko-KR" dirty="0" err="1" smtClean="0">
                <a:solidFill>
                  <a:srgbClr val="FFFF00"/>
                </a:solidFill>
              </a:rPr>
              <a:t>nvcc</a:t>
            </a:r>
            <a:r>
              <a:rPr lang="en-US" altLang="ko-KR" dirty="0" smtClean="0">
                <a:solidFill>
                  <a:srgbClr val="FFFF00"/>
                </a:solidFill>
              </a:rPr>
              <a:t> </a:t>
            </a:r>
            <a:r>
              <a:rPr lang="en-US" altLang="ko-KR" dirty="0" smtClean="0">
                <a:solidFill>
                  <a:srgbClr val="00B050"/>
                </a:solidFill>
              </a:rPr>
              <a:t>vector_sum_thread.cu</a:t>
            </a:r>
            <a:endParaRPr lang="en-US" altLang="ko-KR" dirty="0" smtClean="0">
              <a:solidFill>
                <a:srgbClr val="FFFF00"/>
              </a:solidFill>
            </a:endParaRPr>
          </a:p>
          <a:p>
            <a:r>
              <a:rPr lang="en-US" altLang="ko-KR" dirty="0" smtClean="0">
                <a:solidFill>
                  <a:srgbClr val="FFFF00"/>
                </a:solidFill>
              </a:rPr>
              <a:t>./</a:t>
            </a:r>
            <a:r>
              <a:rPr lang="en-US" altLang="ko-KR" dirty="0" err="1" smtClean="0">
                <a:solidFill>
                  <a:srgbClr val="FFFF00"/>
                </a:solidFill>
              </a:rPr>
              <a:t>a.out</a:t>
            </a:r>
            <a:endParaRPr lang="en-US" altLang="ko-KR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altLang="ko-KR" dirty="0"/>
              <a:t>0 + 0 = 0</a:t>
            </a:r>
          </a:p>
          <a:p>
            <a:pPr marL="0" indent="0">
              <a:buNone/>
            </a:pPr>
            <a:r>
              <a:rPr lang="en-US" altLang="ko-KR" dirty="0"/>
              <a:t>-1 + 1 = 0</a:t>
            </a:r>
          </a:p>
          <a:p>
            <a:pPr marL="0" indent="0">
              <a:buNone/>
            </a:pPr>
            <a:r>
              <a:rPr lang="en-US" altLang="ko-KR" dirty="0"/>
              <a:t>-2 + 4 = 2</a:t>
            </a:r>
          </a:p>
          <a:p>
            <a:pPr marL="0" indent="0">
              <a:buNone/>
            </a:pPr>
            <a:r>
              <a:rPr lang="en-US" altLang="ko-KR" dirty="0"/>
              <a:t>-3 + 9 = 6</a:t>
            </a:r>
          </a:p>
          <a:p>
            <a:pPr marL="0" indent="0">
              <a:buNone/>
            </a:pPr>
            <a:r>
              <a:rPr lang="en-US" altLang="ko-KR" dirty="0"/>
              <a:t>-4 + 16 = 12</a:t>
            </a:r>
          </a:p>
          <a:p>
            <a:pPr marL="0" indent="0">
              <a:buNone/>
            </a:pPr>
            <a:r>
              <a:rPr lang="en-US" altLang="ko-KR" dirty="0"/>
              <a:t>-5 + 25 = 20</a:t>
            </a:r>
          </a:p>
          <a:p>
            <a:pPr marL="0" indent="0">
              <a:buNone/>
            </a:pPr>
            <a:r>
              <a:rPr lang="en-US" altLang="ko-KR" dirty="0"/>
              <a:t>-6 + 36 = 30</a:t>
            </a:r>
          </a:p>
          <a:p>
            <a:pPr marL="0" indent="0">
              <a:buNone/>
            </a:pPr>
            <a:r>
              <a:rPr lang="en-US" altLang="ko-KR" dirty="0"/>
              <a:t>-7 + 49 = 42</a:t>
            </a:r>
          </a:p>
          <a:p>
            <a:pPr marL="0" indent="0">
              <a:buNone/>
            </a:pPr>
            <a:r>
              <a:rPr lang="en-US" altLang="ko-KR" dirty="0"/>
              <a:t>-8 + 64 = 56</a:t>
            </a:r>
          </a:p>
          <a:p>
            <a:pPr marL="0" indent="0">
              <a:buNone/>
            </a:pPr>
            <a:r>
              <a:rPr lang="en-US" altLang="ko-KR" dirty="0"/>
              <a:t>-9 + 81 = 72</a:t>
            </a:r>
          </a:p>
          <a:p>
            <a:endParaRPr lang="en-US" altLang="ko-KR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6529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Device Memory Space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3" y="1546860"/>
            <a:ext cx="8435975" cy="480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78279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Exam: Dot Product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#include &lt;</a:t>
            </a:r>
            <a:r>
              <a:rPr lang="en-US" dirty="0" err="1"/>
              <a:t>stdio.h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#define </a:t>
            </a:r>
            <a:r>
              <a:rPr lang="en-US" dirty="0" err="1"/>
              <a:t>sum_squares</a:t>
            </a:r>
            <a:r>
              <a:rPr lang="en-US" dirty="0"/>
              <a:t>(x) (x*(x+1)*(2*x+1)/6)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err="1"/>
              <a:t>const</a:t>
            </a:r>
            <a:r>
              <a:rPr lang="en-US" dirty="0"/>
              <a:t> </a:t>
            </a:r>
            <a:r>
              <a:rPr lang="en-US" dirty="0" err="1"/>
              <a:t>int</a:t>
            </a:r>
            <a:r>
              <a:rPr lang="en-US" dirty="0"/>
              <a:t> N = 2048;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float </a:t>
            </a:r>
            <a:r>
              <a:rPr lang="en-US" dirty="0" err="1"/>
              <a:t>dot_product</a:t>
            </a:r>
            <a:r>
              <a:rPr lang="en-US" dirty="0"/>
              <a:t>(float *a, float *b) {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    float c = 0.0f;</a:t>
            </a:r>
          </a:p>
          <a:p>
            <a:pPr marL="0" indent="0">
              <a:buNone/>
            </a:pPr>
            <a:r>
              <a:rPr lang="en-US" dirty="0"/>
              <a:t>    for (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=0; </a:t>
            </a:r>
            <a:r>
              <a:rPr lang="en-US" dirty="0" err="1"/>
              <a:t>i</a:t>
            </a:r>
            <a:r>
              <a:rPr lang="en-US" dirty="0"/>
              <a:t>&lt;N; </a:t>
            </a:r>
            <a:r>
              <a:rPr lang="en-US" dirty="0" err="1"/>
              <a:t>i</a:t>
            </a:r>
            <a:r>
              <a:rPr lang="en-US" dirty="0"/>
              <a:t>++)</a:t>
            </a:r>
          </a:p>
          <a:p>
            <a:pPr marL="0" indent="0">
              <a:buNone/>
            </a:pPr>
            <a:r>
              <a:rPr lang="en-US" dirty="0"/>
              <a:t>        c += a[</a:t>
            </a:r>
            <a:r>
              <a:rPr lang="en-US" dirty="0" err="1"/>
              <a:t>i</a:t>
            </a:r>
            <a:r>
              <a:rPr lang="en-US" dirty="0"/>
              <a:t>]*b[</a:t>
            </a:r>
            <a:r>
              <a:rPr lang="en-US" dirty="0" err="1"/>
              <a:t>i</a:t>
            </a:r>
            <a:r>
              <a:rPr lang="en-US" dirty="0"/>
              <a:t>];</a:t>
            </a:r>
          </a:p>
          <a:p>
            <a:pPr marL="0" indent="0">
              <a:buNone/>
            </a:pPr>
            <a:r>
              <a:rPr lang="en-US" dirty="0"/>
              <a:t>    return c;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198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 err="1"/>
              <a:t>int</a:t>
            </a:r>
            <a:r>
              <a:rPr lang="en-US" dirty="0"/>
              <a:t> main (void) {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float a[N], b[N];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for (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=0; </a:t>
            </a:r>
            <a:r>
              <a:rPr lang="en-US" dirty="0" err="1"/>
              <a:t>i</a:t>
            </a:r>
            <a:r>
              <a:rPr lang="en-US" dirty="0"/>
              <a:t>&lt;N; </a:t>
            </a:r>
            <a:r>
              <a:rPr lang="en-US" dirty="0" err="1"/>
              <a:t>i</a:t>
            </a:r>
            <a:r>
              <a:rPr lang="en-US" dirty="0"/>
              <a:t>++) {</a:t>
            </a:r>
          </a:p>
          <a:p>
            <a:pPr marL="0" indent="0">
              <a:buNone/>
            </a:pPr>
            <a:r>
              <a:rPr lang="en-US" dirty="0"/>
              <a:t>       a[</a:t>
            </a:r>
            <a:r>
              <a:rPr lang="en-US" dirty="0" err="1"/>
              <a:t>i</a:t>
            </a:r>
            <a:r>
              <a:rPr lang="en-US" dirty="0"/>
              <a:t>] = (float) </a:t>
            </a:r>
            <a:r>
              <a:rPr lang="en-US" dirty="0" err="1"/>
              <a:t>i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       b[</a:t>
            </a:r>
            <a:r>
              <a:rPr lang="en-US" dirty="0" err="1"/>
              <a:t>i</a:t>
            </a:r>
            <a:r>
              <a:rPr lang="en-US" dirty="0"/>
              <a:t>] = (float) </a:t>
            </a:r>
            <a:r>
              <a:rPr lang="en-US" dirty="0" err="1"/>
              <a:t>i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    }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float c = </a:t>
            </a:r>
            <a:r>
              <a:rPr lang="en-US" dirty="0" err="1"/>
              <a:t>dot_product</a:t>
            </a:r>
            <a:r>
              <a:rPr lang="en-US" dirty="0"/>
              <a:t>(</a:t>
            </a:r>
            <a:r>
              <a:rPr lang="en-US" dirty="0" err="1"/>
              <a:t>a,b</a:t>
            </a:r>
            <a:r>
              <a:rPr lang="en-US" dirty="0"/>
              <a:t>);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printf</a:t>
            </a:r>
            <a:r>
              <a:rPr lang="en-US" dirty="0"/>
              <a:t>("Dot </a:t>
            </a:r>
            <a:r>
              <a:rPr lang="en-US" dirty="0" err="1"/>
              <a:t>prodoct</a:t>
            </a:r>
            <a:r>
              <a:rPr lang="en-US" dirty="0"/>
              <a:t> of a and b = %f\n", c);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printf</a:t>
            </a:r>
            <a:r>
              <a:rPr lang="en-US" dirty="0"/>
              <a:t>("</a:t>
            </a:r>
            <a:r>
              <a:rPr lang="en-US" dirty="0" err="1"/>
              <a:t>sum_squares</a:t>
            </a:r>
            <a:r>
              <a:rPr lang="en-US" dirty="0"/>
              <a:t> of (N-1) = %f\n",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</a:t>
            </a:r>
            <a:r>
              <a:rPr lang="en-US" dirty="0" err="1" smtClean="0"/>
              <a:t>sum_squares</a:t>
            </a:r>
            <a:r>
              <a:rPr lang="en-US" dirty="0"/>
              <a:t>((float)(N-1)) );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return 0;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7328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Recent GPU cards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21496"/>
            <a:ext cx="4392488" cy="3394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592" y="2235370"/>
            <a:ext cx="4070544" cy="3380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47620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90465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/>
              <a:t>#include &lt;</a:t>
            </a:r>
            <a:r>
              <a:rPr lang="en-US" dirty="0" err="1"/>
              <a:t>stdio.h</a:t>
            </a:r>
            <a:r>
              <a:rPr lang="en-US" dirty="0"/>
              <a:t>&gt;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#define </a:t>
            </a:r>
            <a:r>
              <a:rPr lang="en-US" dirty="0" err="1"/>
              <a:t>imin</a:t>
            </a:r>
            <a:r>
              <a:rPr lang="en-US" dirty="0"/>
              <a:t>(</a:t>
            </a:r>
            <a:r>
              <a:rPr lang="en-US" dirty="0" err="1"/>
              <a:t>a,b</a:t>
            </a:r>
            <a:r>
              <a:rPr lang="en-US" dirty="0"/>
              <a:t>) (a&lt;</a:t>
            </a:r>
            <a:r>
              <a:rPr lang="en-US" dirty="0" err="1"/>
              <a:t>b?a:b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#define </a:t>
            </a:r>
            <a:r>
              <a:rPr lang="en-US" dirty="0" err="1"/>
              <a:t>sum_squares</a:t>
            </a:r>
            <a:r>
              <a:rPr lang="en-US" dirty="0"/>
              <a:t>(x) (x*(x+1)*(2*x+1)/6)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const</a:t>
            </a:r>
            <a:r>
              <a:rPr lang="en-US" dirty="0"/>
              <a:t> </a:t>
            </a:r>
            <a:r>
              <a:rPr lang="en-US" dirty="0" err="1"/>
              <a:t>int</a:t>
            </a:r>
            <a:r>
              <a:rPr lang="en-US" dirty="0"/>
              <a:t> N = 2048;</a:t>
            </a:r>
          </a:p>
          <a:p>
            <a:pPr marL="0" indent="0">
              <a:buNone/>
            </a:pPr>
            <a:r>
              <a:rPr lang="en-US" dirty="0" err="1"/>
              <a:t>const</a:t>
            </a:r>
            <a:r>
              <a:rPr lang="en-US" dirty="0"/>
              <a:t> 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threadsPerBlock</a:t>
            </a:r>
            <a:r>
              <a:rPr lang="en-US" dirty="0"/>
              <a:t> = 256;</a:t>
            </a:r>
          </a:p>
          <a:p>
            <a:pPr marL="0" indent="0">
              <a:buNone/>
            </a:pPr>
            <a:r>
              <a:rPr lang="en-US" dirty="0" err="1"/>
              <a:t>const</a:t>
            </a:r>
            <a:r>
              <a:rPr lang="en-US" dirty="0"/>
              <a:t> 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blocksPerGrid</a:t>
            </a:r>
            <a:r>
              <a:rPr lang="en-US" dirty="0"/>
              <a:t> = 4</a:t>
            </a:r>
            <a:r>
              <a:rPr lang="en-US" dirty="0" smtClean="0"/>
              <a:t>;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__global__ void </a:t>
            </a:r>
            <a:r>
              <a:rPr lang="en-US" dirty="0" err="1"/>
              <a:t>dot_product</a:t>
            </a:r>
            <a:r>
              <a:rPr lang="en-US" dirty="0"/>
              <a:t>(float *a, float *b, float *c) {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</a:t>
            </a:r>
            <a:r>
              <a:rPr lang="en-US" dirty="0">
                <a:solidFill>
                  <a:srgbClr val="FFFF00"/>
                </a:solidFill>
              </a:rPr>
              <a:t> __shared__ </a:t>
            </a:r>
            <a:r>
              <a:rPr lang="en-US" dirty="0"/>
              <a:t>float cache[</a:t>
            </a:r>
            <a:r>
              <a:rPr lang="en-US" dirty="0" err="1"/>
              <a:t>threadsPerBlock</a:t>
            </a:r>
            <a:r>
              <a:rPr lang="en-US" dirty="0"/>
              <a:t>];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tid</a:t>
            </a:r>
            <a:r>
              <a:rPr lang="en-US" dirty="0"/>
              <a:t> = </a:t>
            </a:r>
            <a:r>
              <a:rPr lang="en-US" dirty="0" err="1"/>
              <a:t>threadIdx.x</a:t>
            </a:r>
            <a:r>
              <a:rPr lang="en-US" dirty="0"/>
              <a:t> + </a:t>
            </a:r>
            <a:r>
              <a:rPr lang="en-US" dirty="0" err="1"/>
              <a:t>blockIdx.x</a:t>
            </a:r>
            <a:r>
              <a:rPr lang="en-US" dirty="0"/>
              <a:t> * </a:t>
            </a:r>
            <a:r>
              <a:rPr lang="en-US" dirty="0" err="1"/>
              <a:t>blockDim.x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cacheIndex</a:t>
            </a:r>
            <a:r>
              <a:rPr lang="en-US" dirty="0"/>
              <a:t> = </a:t>
            </a:r>
            <a:r>
              <a:rPr lang="en-US" dirty="0" err="1"/>
              <a:t>threadIdx.x</a:t>
            </a:r>
            <a:r>
              <a:rPr lang="en-US" dirty="0"/>
              <a:t>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smtClean="0"/>
              <a:t>float temp = </a:t>
            </a:r>
            <a:r>
              <a:rPr lang="en-US" dirty="0"/>
              <a:t>a[</a:t>
            </a:r>
            <a:r>
              <a:rPr lang="en-US" dirty="0" err="1"/>
              <a:t>tid</a:t>
            </a:r>
            <a:r>
              <a:rPr lang="en-US" dirty="0"/>
              <a:t>] * b[</a:t>
            </a:r>
            <a:r>
              <a:rPr lang="en-US" dirty="0" err="1"/>
              <a:t>tid</a:t>
            </a:r>
            <a:r>
              <a:rPr lang="en-US" dirty="0"/>
              <a:t>]</a:t>
            </a:r>
            <a:r>
              <a:rPr lang="en-US" dirty="0" smtClean="0"/>
              <a:t>;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cache[</a:t>
            </a:r>
            <a:r>
              <a:rPr lang="en-US" dirty="0" err="1"/>
              <a:t>cacheIndex</a:t>
            </a:r>
            <a:r>
              <a:rPr lang="en-US" dirty="0"/>
              <a:t>] = temp;</a:t>
            </a:r>
          </a:p>
          <a:p>
            <a:pPr marL="0" indent="0">
              <a:buNone/>
            </a:pPr>
            <a:r>
              <a:rPr lang="en-US" dirty="0" smtClean="0"/>
              <a:t>   </a:t>
            </a:r>
            <a:r>
              <a:rPr lang="en-US" dirty="0" smtClean="0">
                <a:solidFill>
                  <a:srgbClr val="FFFF00"/>
                </a:solidFill>
              </a:rPr>
              <a:t> __</a:t>
            </a:r>
            <a:r>
              <a:rPr lang="en-US" dirty="0" err="1" smtClean="0">
                <a:solidFill>
                  <a:srgbClr val="FFFF00"/>
                </a:solidFill>
              </a:rPr>
              <a:t>syncthreads</a:t>
            </a:r>
            <a:r>
              <a:rPr lang="en-US" dirty="0">
                <a:solidFill>
                  <a:srgbClr val="FFFF00"/>
                </a:solidFill>
              </a:rPr>
              <a:t>()</a:t>
            </a:r>
            <a:r>
              <a:rPr lang="en-US" dirty="0" smtClean="0"/>
              <a:t>;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1115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Reduction</a:t>
            </a:r>
            <a:endParaRPr lang="ko-KR" altLang="en-US" dirty="0"/>
          </a:p>
        </p:txBody>
      </p:sp>
      <p:pic>
        <p:nvPicPr>
          <p:cNvPr id="4" name="내용 개체 틀 3" descr="화면 캡처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132856"/>
            <a:ext cx="4667735" cy="3672408"/>
          </a:xfrm>
        </p:spPr>
      </p:pic>
    </p:spTree>
    <p:extLst>
      <p:ext uri="{BB962C8B-B14F-4D97-AF65-F5344CB8AC3E}">
        <p14:creationId xmlns:p14="http://schemas.microsoft.com/office/powerpoint/2010/main" val="5470334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363272" cy="45693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500" dirty="0"/>
              <a:t> </a:t>
            </a:r>
            <a:r>
              <a:rPr lang="en-US" sz="2500" dirty="0" err="1"/>
              <a:t>int</a:t>
            </a:r>
            <a:r>
              <a:rPr lang="en-US" sz="2500" dirty="0"/>
              <a:t> </a:t>
            </a:r>
            <a:r>
              <a:rPr lang="en-US" sz="2500" dirty="0" err="1"/>
              <a:t>i</a:t>
            </a:r>
            <a:r>
              <a:rPr lang="en-US" sz="2500" dirty="0"/>
              <a:t> = </a:t>
            </a:r>
            <a:r>
              <a:rPr lang="en-US" sz="2500" dirty="0" err="1"/>
              <a:t>blockDim.x</a:t>
            </a:r>
            <a:r>
              <a:rPr lang="en-US" sz="2500" dirty="0"/>
              <a:t>/2;</a:t>
            </a:r>
          </a:p>
          <a:p>
            <a:pPr marL="0" indent="0">
              <a:buNone/>
            </a:pPr>
            <a:r>
              <a:rPr lang="en-US" sz="2500" dirty="0"/>
              <a:t>    while (</a:t>
            </a:r>
            <a:r>
              <a:rPr lang="en-US" sz="2500" dirty="0" err="1"/>
              <a:t>i</a:t>
            </a:r>
            <a:r>
              <a:rPr lang="en-US" sz="2500" dirty="0"/>
              <a:t> != 0) {</a:t>
            </a:r>
          </a:p>
          <a:p>
            <a:pPr marL="0" indent="0">
              <a:buNone/>
            </a:pPr>
            <a:r>
              <a:rPr lang="en-US" sz="2500" dirty="0"/>
              <a:t>        if (</a:t>
            </a:r>
            <a:r>
              <a:rPr lang="en-US" sz="2500" dirty="0" err="1"/>
              <a:t>cacheIndex</a:t>
            </a:r>
            <a:r>
              <a:rPr lang="en-US" sz="2500" dirty="0"/>
              <a:t> &lt; </a:t>
            </a:r>
            <a:r>
              <a:rPr lang="en-US" sz="2500" dirty="0" err="1"/>
              <a:t>i</a:t>
            </a:r>
            <a:r>
              <a:rPr lang="en-US" sz="2500" dirty="0"/>
              <a:t>)</a:t>
            </a:r>
          </a:p>
          <a:p>
            <a:pPr marL="0" indent="0">
              <a:buNone/>
            </a:pPr>
            <a:r>
              <a:rPr lang="en-US" sz="2500" dirty="0"/>
              <a:t>            cache[</a:t>
            </a:r>
            <a:r>
              <a:rPr lang="en-US" sz="2500" dirty="0" err="1"/>
              <a:t>cacheIndex</a:t>
            </a:r>
            <a:r>
              <a:rPr lang="en-US" sz="2500" dirty="0"/>
              <a:t>] += cache[</a:t>
            </a:r>
            <a:r>
              <a:rPr lang="en-US" sz="2500" dirty="0" err="1"/>
              <a:t>cacheIndex</a:t>
            </a:r>
            <a:r>
              <a:rPr lang="en-US" sz="2500" dirty="0"/>
              <a:t> + </a:t>
            </a:r>
            <a:r>
              <a:rPr lang="en-US" sz="2500" dirty="0" err="1"/>
              <a:t>i</a:t>
            </a:r>
            <a:r>
              <a:rPr lang="en-US" sz="2500" dirty="0"/>
              <a:t>];</a:t>
            </a:r>
          </a:p>
          <a:p>
            <a:pPr marL="0" indent="0">
              <a:buNone/>
            </a:pPr>
            <a:r>
              <a:rPr lang="en-US" sz="2500" dirty="0"/>
              <a:t>        __</a:t>
            </a:r>
            <a:r>
              <a:rPr lang="en-US" sz="2500" dirty="0" err="1"/>
              <a:t>syncthreads</a:t>
            </a:r>
            <a:r>
              <a:rPr lang="en-US" sz="2500" dirty="0"/>
              <a:t>();</a:t>
            </a:r>
          </a:p>
          <a:p>
            <a:pPr marL="0" indent="0">
              <a:buNone/>
            </a:pPr>
            <a:r>
              <a:rPr lang="en-US" sz="2500" dirty="0"/>
              <a:t>        </a:t>
            </a:r>
            <a:r>
              <a:rPr lang="en-US" sz="2500" dirty="0" err="1"/>
              <a:t>i</a:t>
            </a:r>
            <a:r>
              <a:rPr lang="en-US" sz="2500" dirty="0"/>
              <a:t> /= 2;</a:t>
            </a:r>
          </a:p>
          <a:p>
            <a:pPr marL="0" indent="0">
              <a:buNone/>
            </a:pPr>
            <a:r>
              <a:rPr lang="en-US" sz="2500" dirty="0"/>
              <a:t>    }</a:t>
            </a:r>
          </a:p>
          <a:p>
            <a:pPr marL="0" indent="0">
              <a:buNone/>
            </a:pPr>
            <a:r>
              <a:rPr lang="en-US" sz="2500" dirty="0"/>
              <a:t>    if (</a:t>
            </a:r>
            <a:r>
              <a:rPr lang="en-US" sz="2500" dirty="0" err="1"/>
              <a:t>cacheIndex</a:t>
            </a:r>
            <a:r>
              <a:rPr lang="en-US" sz="2500" dirty="0"/>
              <a:t> ==0</a:t>
            </a:r>
            <a:r>
              <a:rPr lang="en-US" sz="2500" dirty="0" smtClean="0"/>
              <a:t>)</a:t>
            </a:r>
            <a:endParaRPr lang="en-US" sz="2500" dirty="0"/>
          </a:p>
          <a:p>
            <a:pPr marL="0" indent="0">
              <a:buNone/>
            </a:pPr>
            <a:r>
              <a:rPr lang="en-US" sz="2500" dirty="0"/>
              <a:t>        c[</a:t>
            </a:r>
            <a:r>
              <a:rPr lang="en-US" sz="2500" dirty="0" err="1"/>
              <a:t>blockIdx.x</a:t>
            </a:r>
            <a:r>
              <a:rPr lang="en-US" sz="2500" dirty="0"/>
              <a:t>] = cache[0]</a:t>
            </a:r>
            <a:r>
              <a:rPr lang="en-US" sz="2500" dirty="0" smtClean="0"/>
              <a:t>;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1706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579278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 for (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=0; </a:t>
            </a:r>
            <a:r>
              <a:rPr lang="en-US" dirty="0" err="1"/>
              <a:t>i</a:t>
            </a:r>
            <a:r>
              <a:rPr lang="en-US" dirty="0"/>
              <a:t>&lt;N; </a:t>
            </a:r>
            <a:r>
              <a:rPr lang="en-US" dirty="0" err="1"/>
              <a:t>i</a:t>
            </a:r>
            <a:r>
              <a:rPr lang="en-US" dirty="0"/>
              <a:t>++) {</a:t>
            </a:r>
          </a:p>
          <a:p>
            <a:pPr marL="0" indent="0">
              <a:buNone/>
            </a:pPr>
            <a:r>
              <a:rPr lang="en-US" dirty="0"/>
              <a:t>       a[</a:t>
            </a:r>
            <a:r>
              <a:rPr lang="en-US" dirty="0" err="1"/>
              <a:t>i</a:t>
            </a:r>
            <a:r>
              <a:rPr lang="en-US" dirty="0"/>
              <a:t>] = (float) </a:t>
            </a:r>
            <a:r>
              <a:rPr lang="en-US" dirty="0" err="1"/>
              <a:t>i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       b[</a:t>
            </a:r>
            <a:r>
              <a:rPr lang="en-US" dirty="0" err="1"/>
              <a:t>i</a:t>
            </a:r>
            <a:r>
              <a:rPr lang="en-US" dirty="0"/>
              <a:t>] = (float) </a:t>
            </a:r>
            <a:r>
              <a:rPr lang="en-US" dirty="0" err="1"/>
              <a:t>i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    }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cudaMemcpy</a:t>
            </a:r>
            <a:r>
              <a:rPr lang="en-US" dirty="0"/>
              <a:t> ( </a:t>
            </a:r>
            <a:r>
              <a:rPr lang="en-US" dirty="0" err="1"/>
              <a:t>dev_a</a:t>
            </a:r>
            <a:r>
              <a:rPr lang="en-US" dirty="0"/>
              <a:t>, a, N*</a:t>
            </a:r>
            <a:r>
              <a:rPr lang="en-US" dirty="0" err="1"/>
              <a:t>sizeof</a:t>
            </a:r>
            <a:r>
              <a:rPr lang="en-US" dirty="0"/>
              <a:t>(float), </a:t>
            </a:r>
            <a:r>
              <a:rPr lang="en-US" dirty="0" err="1"/>
              <a:t>cudaMemcpyHostToDevice</a:t>
            </a:r>
            <a:r>
              <a:rPr lang="en-US" dirty="0"/>
              <a:t> );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cudaMemcpy</a:t>
            </a:r>
            <a:r>
              <a:rPr lang="en-US" dirty="0"/>
              <a:t> ( </a:t>
            </a:r>
            <a:r>
              <a:rPr lang="en-US" dirty="0" err="1"/>
              <a:t>dev_b</a:t>
            </a:r>
            <a:r>
              <a:rPr lang="en-US" dirty="0"/>
              <a:t>, b, N*</a:t>
            </a:r>
            <a:r>
              <a:rPr lang="en-US" dirty="0" err="1"/>
              <a:t>sizeof</a:t>
            </a:r>
            <a:r>
              <a:rPr lang="en-US" dirty="0"/>
              <a:t>(float), </a:t>
            </a:r>
            <a:r>
              <a:rPr lang="en-US" dirty="0" err="1"/>
              <a:t>cudaMemcpyHostToDevice</a:t>
            </a:r>
            <a:r>
              <a:rPr lang="en-US" dirty="0"/>
              <a:t> );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dot_product</a:t>
            </a:r>
            <a:r>
              <a:rPr lang="en-US" dirty="0"/>
              <a:t>&lt;&lt;&lt;</a:t>
            </a:r>
            <a:r>
              <a:rPr lang="en-US" dirty="0" err="1"/>
              <a:t>blocksPerGrid,threadsPerBlock</a:t>
            </a:r>
            <a:r>
              <a:rPr lang="en-US" dirty="0"/>
              <a:t>&gt;&gt;&gt;(</a:t>
            </a:r>
            <a:r>
              <a:rPr lang="en-US" dirty="0" err="1"/>
              <a:t>dev_a,dev_b,dev_partial_c</a:t>
            </a:r>
            <a:r>
              <a:rPr lang="en-US" dirty="0"/>
              <a:t>);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cudaMemcpy</a:t>
            </a:r>
            <a:r>
              <a:rPr lang="en-US" dirty="0"/>
              <a:t> ( </a:t>
            </a:r>
            <a:r>
              <a:rPr lang="en-US" dirty="0" err="1"/>
              <a:t>partial_c</a:t>
            </a:r>
            <a:r>
              <a:rPr lang="en-US" dirty="0"/>
              <a:t>, </a:t>
            </a:r>
            <a:r>
              <a:rPr lang="en-US" dirty="0" err="1"/>
              <a:t>dev_partial_c</a:t>
            </a:r>
            <a:r>
              <a:rPr lang="en-US" dirty="0"/>
              <a:t>, </a:t>
            </a:r>
            <a:r>
              <a:rPr lang="en-US" dirty="0" err="1"/>
              <a:t>blocksPerGrid</a:t>
            </a:r>
            <a:r>
              <a:rPr lang="en-US" dirty="0"/>
              <a:t>*</a:t>
            </a:r>
            <a:r>
              <a:rPr lang="en-US" dirty="0" err="1"/>
              <a:t>sizeof</a:t>
            </a:r>
            <a:r>
              <a:rPr lang="en-US" dirty="0"/>
              <a:t>(float), </a:t>
            </a:r>
            <a:r>
              <a:rPr lang="en-US" dirty="0" err="1"/>
              <a:t>cudaMemcpyDeviceToHost</a:t>
            </a:r>
            <a:r>
              <a:rPr lang="en-US" dirty="0"/>
              <a:t> );</a:t>
            </a:r>
          </a:p>
        </p:txBody>
      </p:sp>
    </p:spTree>
    <p:extLst>
      <p:ext uri="{BB962C8B-B14F-4D97-AF65-F5344CB8AC3E}">
        <p14:creationId xmlns:p14="http://schemas.microsoft.com/office/powerpoint/2010/main" val="3769268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579278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 c = 0.0f;</a:t>
            </a:r>
          </a:p>
          <a:p>
            <a:pPr marL="0" indent="0">
              <a:buNone/>
            </a:pPr>
            <a:r>
              <a:rPr lang="en-US" dirty="0"/>
              <a:t>    for (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=0; </a:t>
            </a:r>
            <a:r>
              <a:rPr lang="en-US" dirty="0" err="1"/>
              <a:t>i</a:t>
            </a:r>
            <a:r>
              <a:rPr lang="en-US" dirty="0"/>
              <a:t>&lt;</a:t>
            </a:r>
            <a:r>
              <a:rPr lang="en-US" dirty="0" err="1"/>
              <a:t>blocksPerGrid</a:t>
            </a:r>
            <a:r>
              <a:rPr lang="en-US" dirty="0"/>
              <a:t>; </a:t>
            </a:r>
            <a:r>
              <a:rPr lang="en-US" dirty="0" err="1"/>
              <a:t>i</a:t>
            </a:r>
            <a:r>
              <a:rPr lang="en-US" dirty="0"/>
              <a:t>++)</a:t>
            </a:r>
          </a:p>
          <a:p>
            <a:pPr marL="0" indent="0">
              <a:buNone/>
            </a:pPr>
            <a:r>
              <a:rPr lang="en-US" dirty="0"/>
              <a:t>        c += </a:t>
            </a:r>
            <a:r>
              <a:rPr lang="en-US" dirty="0" err="1"/>
              <a:t>partial_c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printf</a:t>
            </a:r>
            <a:r>
              <a:rPr lang="en-US" dirty="0"/>
              <a:t>("Dot </a:t>
            </a:r>
            <a:r>
              <a:rPr lang="en-US" dirty="0" err="1"/>
              <a:t>prodoct</a:t>
            </a:r>
            <a:r>
              <a:rPr lang="en-US" dirty="0"/>
              <a:t> of a and b = %f\n", c);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printf</a:t>
            </a:r>
            <a:r>
              <a:rPr lang="en-US" dirty="0"/>
              <a:t>("</a:t>
            </a:r>
            <a:r>
              <a:rPr lang="en-US" dirty="0" err="1"/>
              <a:t>sum_squares</a:t>
            </a:r>
            <a:r>
              <a:rPr lang="en-US" dirty="0"/>
              <a:t> of (N-1) = %f\n", </a:t>
            </a:r>
            <a:r>
              <a:rPr lang="en-US" dirty="0" err="1"/>
              <a:t>sum_squares</a:t>
            </a:r>
            <a:r>
              <a:rPr lang="en-US" dirty="0"/>
              <a:t>((float)(N-1)) );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// free memory on the </a:t>
            </a:r>
            <a:r>
              <a:rPr lang="en-US" dirty="0" smtClean="0"/>
              <a:t>CPU </a:t>
            </a:r>
            <a:r>
              <a:rPr lang="en-US" dirty="0"/>
              <a:t>side</a:t>
            </a:r>
          </a:p>
          <a:p>
            <a:pPr marL="0" indent="0">
              <a:buNone/>
            </a:pPr>
            <a:r>
              <a:rPr lang="en-US" dirty="0"/>
              <a:t>    free(a); free(b); free(</a:t>
            </a:r>
            <a:r>
              <a:rPr lang="en-US" dirty="0" err="1"/>
              <a:t>partial_c</a:t>
            </a:r>
            <a:r>
              <a:rPr lang="en-US" dirty="0"/>
              <a:t>);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// free memory on the GPU side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cudaFree</a:t>
            </a:r>
            <a:r>
              <a:rPr lang="en-US" dirty="0"/>
              <a:t>(</a:t>
            </a:r>
            <a:r>
              <a:rPr lang="en-US" dirty="0" err="1"/>
              <a:t>dev_a</a:t>
            </a:r>
            <a:r>
              <a:rPr lang="en-US" dirty="0"/>
              <a:t>); </a:t>
            </a:r>
            <a:r>
              <a:rPr lang="en-US" dirty="0" err="1"/>
              <a:t>cudaFree</a:t>
            </a:r>
            <a:r>
              <a:rPr lang="en-US" dirty="0"/>
              <a:t>(</a:t>
            </a:r>
            <a:r>
              <a:rPr lang="en-US" dirty="0" err="1"/>
              <a:t>dev_b</a:t>
            </a:r>
            <a:r>
              <a:rPr lang="en-US" dirty="0"/>
              <a:t>); </a:t>
            </a:r>
            <a:r>
              <a:rPr lang="en-US" dirty="0" err="1"/>
              <a:t>cudaFree</a:t>
            </a:r>
            <a:r>
              <a:rPr lang="en-US" dirty="0"/>
              <a:t>(</a:t>
            </a:r>
            <a:r>
              <a:rPr lang="en-US" dirty="0" err="1"/>
              <a:t>dev_partial_c</a:t>
            </a:r>
            <a:r>
              <a:rPr lang="en-US" dirty="0"/>
              <a:t>);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return 0;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2520563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#include &lt;</a:t>
            </a:r>
            <a:r>
              <a:rPr lang="en-US" dirty="0" err="1"/>
              <a:t>stdio.h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#include &lt;</a:t>
            </a:r>
            <a:r>
              <a:rPr lang="en-US" dirty="0" err="1"/>
              <a:t>stdlib.h</a:t>
            </a:r>
            <a:r>
              <a:rPr lang="en-US" dirty="0"/>
              <a:t>&gt; // rand() function</a:t>
            </a:r>
          </a:p>
          <a:p>
            <a:pPr marL="0" indent="0">
              <a:buNone/>
            </a:pPr>
            <a:r>
              <a:rPr lang="en-US" dirty="0"/>
              <a:t>#include &lt;</a:t>
            </a:r>
            <a:r>
              <a:rPr lang="en-US" dirty="0" err="1"/>
              <a:t>time.h</a:t>
            </a:r>
            <a:r>
              <a:rPr lang="en-US" dirty="0"/>
              <a:t>&gt;   // for the clock() function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const</a:t>
            </a:r>
            <a:r>
              <a:rPr lang="en-US" dirty="0"/>
              <a:t> long SIZE = 100*1024*1024;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int</a:t>
            </a:r>
            <a:r>
              <a:rPr lang="en-US" dirty="0"/>
              <a:t> main (void) {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unsigned char buffer[SIZE];</a:t>
            </a:r>
          </a:p>
          <a:p>
            <a:pPr marL="0" indent="0">
              <a:buNone/>
            </a:pPr>
            <a:r>
              <a:rPr lang="en-US" dirty="0"/>
              <a:t>    unsigned 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histo</a:t>
            </a:r>
            <a:r>
              <a:rPr lang="en-US" dirty="0"/>
              <a:t>[256];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for (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=0; </a:t>
            </a:r>
            <a:r>
              <a:rPr lang="en-US" dirty="0" err="1"/>
              <a:t>i</a:t>
            </a:r>
            <a:r>
              <a:rPr lang="en-US" dirty="0"/>
              <a:t>&lt;SIZE; </a:t>
            </a:r>
            <a:r>
              <a:rPr lang="en-US" dirty="0" err="1"/>
              <a:t>i</a:t>
            </a:r>
            <a:r>
              <a:rPr lang="en-US" dirty="0"/>
              <a:t>++)</a:t>
            </a:r>
          </a:p>
          <a:p>
            <a:pPr marL="0" indent="0">
              <a:buNone/>
            </a:pPr>
            <a:r>
              <a:rPr lang="en-US" dirty="0"/>
              <a:t>        buffer[</a:t>
            </a:r>
            <a:r>
              <a:rPr lang="en-US" dirty="0" err="1"/>
              <a:t>i</a:t>
            </a:r>
            <a:r>
              <a:rPr lang="en-US" dirty="0"/>
              <a:t>] = rand()%256;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59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Times New Roman"/>
                <a:cs typeface="Times New Roman"/>
              </a:rPr>
              <a:t>Histogram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29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/>
              <a:t> double </a:t>
            </a:r>
            <a:r>
              <a:rPr lang="en-US" dirty="0" err="1"/>
              <a:t>etime</a:t>
            </a:r>
            <a:r>
              <a:rPr lang="en-US" dirty="0"/>
              <a:t> = (double) clock(); // start to measure the elapsed time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for (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=0; </a:t>
            </a:r>
            <a:r>
              <a:rPr lang="en-US" dirty="0" err="1"/>
              <a:t>i</a:t>
            </a:r>
            <a:r>
              <a:rPr lang="en-US" dirty="0"/>
              <a:t>&lt;256; </a:t>
            </a:r>
            <a:r>
              <a:rPr lang="en-US" dirty="0" err="1"/>
              <a:t>i</a:t>
            </a:r>
            <a:r>
              <a:rPr lang="en-US" dirty="0"/>
              <a:t>++)</a:t>
            </a:r>
          </a:p>
          <a:p>
            <a:pPr marL="0" indent="0">
              <a:buNone/>
            </a:pPr>
            <a:r>
              <a:rPr lang="en-US" dirty="0"/>
              <a:t>        </a:t>
            </a:r>
            <a:r>
              <a:rPr lang="en-US" dirty="0" err="1"/>
              <a:t>histo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 = 0;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for (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=0; </a:t>
            </a:r>
            <a:r>
              <a:rPr lang="en-US" dirty="0" err="1"/>
              <a:t>i</a:t>
            </a:r>
            <a:r>
              <a:rPr lang="en-US" dirty="0"/>
              <a:t>&lt;SIZE; </a:t>
            </a:r>
            <a:r>
              <a:rPr lang="en-US" dirty="0" err="1"/>
              <a:t>i</a:t>
            </a:r>
            <a:r>
              <a:rPr lang="en-US" dirty="0"/>
              <a:t>++)</a:t>
            </a:r>
          </a:p>
          <a:p>
            <a:pPr marL="0" indent="0">
              <a:buNone/>
            </a:pPr>
            <a:r>
              <a:rPr lang="en-US" dirty="0"/>
              <a:t>        </a:t>
            </a:r>
            <a:r>
              <a:rPr lang="en-US" dirty="0" err="1"/>
              <a:t>histo</a:t>
            </a:r>
            <a:r>
              <a:rPr lang="en-US" dirty="0"/>
              <a:t>[buffer[</a:t>
            </a:r>
            <a:r>
              <a:rPr lang="en-US" dirty="0" err="1"/>
              <a:t>i</a:t>
            </a:r>
            <a:r>
              <a:rPr lang="en-US" dirty="0"/>
              <a:t>]]++;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etime</a:t>
            </a:r>
            <a:r>
              <a:rPr lang="en-US" dirty="0"/>
              <a:t> = ((double) clock() - </a:t>
            </a:r>
            <a:r>
              <a:rPr lang="en-US" dirty="0" err="1"/>
              <a:t>etime</a:t>
            </a:r>
            <a:r>
              <a:rPr lang="en-US" dirty="0"/>
              <a:t>)/(double)CLOCKS_PER_SEC ;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printf</a:t>
            </a:r>
            <a:r>
              <a:rPr lang="en-US" dirty="0"/>
              <a:t>("elapsed time in seconds = %f\n",</a:t>
            </a:r>
            <a:r>
              <a:rPr lang="en-US" dirty="0" err="1"/>
              <a:t>etime</a:t>
            </a:r>
            <a:r>
              <a:rPr lang="en-US" dirty="0"/>
              <a:t>);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long </a:t>
            </a:r>
            <a:r>
              <a:rPr lang="en-US" dirty="0" err="1"/>
              <a:t>histoCount</a:t>
            </a:r>
            <a:r>
              <a:rPr lang="en-US" dirty="0"/>
              <a:t> = 0;</a:t>
            </a:r>
          </a:p>
          <a:p>
            <a:pPr marL="0" indent="0">
              <a:buNone/>
            </a:pPr>
            <a:r>
              <a:rPr lang="en-US" dirty="0"/>
              <a:t>    for (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=0; </a:t>
            </a:r>
            <a:r>
              <a:rPr lang="en-US" dirty="0" err="1"/>
              <a:t>i</a:t>
            </a:r>
            <a:r>
              <a:rPr lang="en-US" dirty="0"/>
              <a:t>&lt;256; </a:t>
            </a:r>
            <a:r>
              <a:rPr lang="en-US" dirty="0" err="1"/>
              <a:t>i</a:t>
            </a:r>
            <a:r>
              <a:rPr lang="en-US" dirty="0"/>
              <a:t>++)</a:t>
            </a:r>
          </a:p>
          <a:p>
            <a:pPr marL="0" indent="0">
              <a:buNone/>
            </a:pPr>
            <a:r>
              <a:rPr lang="en-US" dirty="0"/>
              <a:t>        </a:t>
            </a:r>
            <a:r>
              <a:rPr lang="en-US" dirty="0" err="1"/>
              <a:t>histoCount</a:t>
            </a:r>
            <a:r>
              <a:rPr lang="en-US" dirty="0"/>
              <a:t> += </a:t>
            </a:r>
            <a:r>
              <a:rPr lang="en-US" dirty="0" err="1"/>
              <a:t>histo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printf</a:t>
            </a:r>
            <a:r>
              <a:rPr lang="en-US" dirty="0"/>
              <a:t> ("SIZE: %</a:t>
            </a:r>
            <a:r>
              <a:rPr lang="en-US" dirty="0" err="1"/>
              <a:t>ld</a:t>
            </a:r>
            <a:r>
              <a:rPr lang="en-US" dirty="0"/>
              <a:t>\n", SIZE);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printf</a:t>
            </a:r>
            <a:r>
              <a:rPr lang="en-US" dirty="0"/>
              <a:t> ("Histogram Sum: %</a:t>
            </a:r>
            <a:r>
              <a:rPr lang="en-US" dirty="0" err="1"/>
              <a:t>ld</a:t>
            </a:r>
            <a:r>
              <a:rPr lang="en-US" dirty="0"/>
              <a:t>\n", </a:t>
            </a:r>
            <a:r>
              <a:rPr lang="en-US" dirty="0" err="1"/>
              <a:t>histoCount</a:t>
            </a:r>
            <a:r>
              <a:rPr lang="en-US" dirty="0"/>
              <a:t>);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return 0;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8977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19872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>
                <a:latin typeface="Times New Roman"/>
                <a:cs typeface="Times New Roman"/>
              </a:rPr>
              <a:t>Read-modify-</a:t>
            </a:r>
            <a:br>
              <a:rPr lang="en-US" altLang="ko-KR" dirty="0" smtClean="0">
                <a:latin typeface="Times New Roman"/>
                <a:cs typeface="Times New Roman"/>
              </a:rPr>
            </a:br>
            <a:r>
              <a:rPr lang="en-US" altLang="ko-KR" dirty="0" smtClean="0">
                <a:latin typeface="Times New Roman"/>
                <a:cs typeface="Times New Roman"/>
              </a:rPr>
              <a:t>write</a:t>
            </a:r>
            <a:endParaRPr lang="ko-KR" altLang="en-US" dirty="0">
              <a:latin typeface="Times New Roman"/>
              <a:cs typeface="Times New Roman"/>
            </a:endParaRPr>
          </a:p>
        </p:txBody>
      </p:sp>
      <p:pic>
        <p:nvPicPr>
          <p:cNvPr id="4" name="내용 개체 틀 3" descr="화면 캡처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8005" b="-68005"/>
          <a:stretch>
            <a:fillRect/>
          </a:stretch>
        </p:blipFill>
        <p:spPr>
          <a:xfrm>
            <a:off x="3707904" y="1772816"/>
            <a:ext cx="5111750" cy="5853113"/>
          </a:xfrm>
        </p:spPr>
      </p:pic>
      <p:sp>
        <p:nvSpPr>
          <p:cNvPr id="3" name="Text Placeholder 2"/>
          <p:cNvSpPr>
            <a:spLocks noGrp="1"/>
          </p:cNvSpPr>
          <p:nvPr>
            <p:ph type="body" sz="half" idx="4294967295"/>
          </p:nvPr>
        </p:nvSpPr>
        <p:spPr>
          <a:xfrm>
            <a:off x="0" y="1435100"/>
            <a:ext cx="3008313" cy="4691063"/>
          </a:xfrm>
        </p:spPr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pic>
        <p:nvPicPr>
          <p:cNvPr id="5" name="그림 4" descr="화면 캡처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04664"/>
            <a:ext cx="5400600" cy="2634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5482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/>
              <a:t>#</a:t>
            </a:r>
            <a:r>
              <a:rPr lang="en-US" dirty="0"/>
              <a:t>include &lt;</a:t>
            </a:r>
            <a:r>
              <a:rPr lang="en-US" dirty="0" err="1"/>
              <a:t>stdio.h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#include &lt;</a:t>
            </a:r>
            <a:r>
              <a:rPr lang="en-US" dirty="0" err="1"/>
              <a:t>stdlib.h</a:t>
            </a:r>
            <a:r>
              <a:rPr lang="en-US" dirty="0"/>
              <a:t>&gt; // rand() function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const</a:t>
            </a:r>
            <a:r>
              <a:rPr lang="en-US" dirty="0"/>
              <a:t> long SIZE = 100*1024*1024;</a:t>
            </a:r>
          </a:p>
          <a:p>
            <a:pPr marL="0" indent="0">
              <a:buNone/>
            </a:pPr>
            <a:r>
              <a:rPr lang="en-US" dirty="0" err="1"/>
              <a:t>const</a:t>
            </a:r>
            <a:r>
              <a:rPr lang="en-US" dirty="0"/>
              <a:t> </a:t>
            </a:r>
            <a:r>
              <a:rPr lang="en-US" dirty="0" err="1"/>
              <a:t>int</a:t>
            </a:r>
            <a:r>
              <a:rPr lang="en-US" dirty="0"/>
              <a:t> threads = 256;</a:t>
            </a:r>
          </a:p>
          <a:p>
            <a:pPr marL="0" indent="0">
              <a:buNone/>
            </a:pPr>
            <a:r>
              <a:rPr lang="en-US" dirty="0" err="1"/>
              <a:t>const</a:t>
            </a:r>
            <a:r>
              <a:rPr lang="en-US" dirty="0"/>
              <a:t> </a:t>
            </a:r>
            <a:r>
              <a:rPr lang="en-US" dirty="0" err="1"/>
              <a:t>int</a:t>
            </a:r>
            <a:r>
              <a:rPr lang="en-US" dirty="0"/>
              <a:t> blocks = 128;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__global__ void </a:t>
            </a:r>
            <a:r>
              <a:rPr lang="en-US" dirty="0" err="1"/>
              <a:t>histo_kernel</a:t>
            </a:r>
            <a:r>
              <a:rPr lang="en-US" dirty="0"/>
              <a:t>(unsigned char *buffer, unsigned </a:t>
            </a:r>
            <a:r>
              <a:rPr lang="en-US" dirty="0" err="1"/>
              <a:t>int</a:t>
            </a:r>
            <a:r>
              <a:rPr lang="en-US" dirty="0"/>
              <a:t> *</a:t>
            </a:r>
            <a:r>
              <a:rPr lang="en-US" dirty="0" err="1"/>
              <a:t>histo</a:t>
            </a:r>
            <a:r>
              <a:rPr lang="en-US" dirty="0"/>
              <a:t>) {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= </a:t>
            </a:r>
            <a:r>
              <a:rPr lang="en-US" dirty="0" err="1"/>
              <a:t>threadIdx.x</a:t>
            </a:r>
            <a:r>
              <a:rPr lang="en-US" dirty="0"/>
              <a:t> + </a:t>
            </a:r>
            <a:r>
              <a:rPr lang="en-US" dirty="0" err="1"/>
              <a:t>blockIdx.x</a:t>
            </a:r>
            <a:r>
              <a:rPr lang="en-US" dirty="0"/>
              <a:t> * </a:t>
            </a:r>
            <a:r>
              <a:rPr lang="en-US" dirty="0" err="1"/>
              <a:t>blockDim.x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    while (</a:t>
            </a:r>
            <a:r>
              <a:rPr lang="en-US" dirty="0" err="1"/>
              <a:t>i</a:t>
            </a:r>
            <a:r>
              <a:rPr lang="en-US" dirty="0"/>
              <a:t> &lt; SIZE) {</a:t>
            </a:r>
          </a:p>
          <a:p>
            <a:pPr marL="0" indent="0">
              <a:buNone/>
            </a:pPr>
            <a:r>
              <a:rPr lang="en-US" dirty="0"/>
              <a:t>        </a:t>
            </a:r>
            <a:r>
              <a:rPr lang="en-US" dirty="0" err="1">
                <a:solidFill>
                  <a:srgbClr val="FFFF00"/>
                </a:solidFill>
              </a:rPr>
              <a:t>atomicAdd</a:t>
            </a:r>
            <a:r>
              <a:rPr lang="en-US" dirty="0">
                <a:solidFill>
                  <a:srgbClr val="FFFF00"/>
                </a:solidFill>
              </a:rPr>
              <a:t> ( &amp;(</a:t>
            </a:r>
            <a:r>
              <a:rPr lang="en-US" dirty="0" err="1">
                <a:solidFill>
                  <a:srgbClr val="FFFF00"/>
                </a:solidFill>
              </a:rPr>
              <a:t>histo</a:t>
            </a:r>
            <a:r>
              <a:rPr lang="en-US" dirty="0">
                <a:solidFill>
                  <a:srgbClr val="FFFF00"/>
                </a:solidFill>
              </a:rPr>
              <a:t>[buffer[</a:t>
            </a:r>
            <a:r>
              <a:rPr lang="en-US" dirty="0" err="1">
                <a:solidFill>
                  <a:srgbClr val="FFFF00"/>
                </a:solidFill>
              </a:rPr>
              <a:t>i</a:t>
            </a:r>
            <a:r>
              <a:rPr lang="en-US" dirty="0">
                <a:solidFill>
                  <a:srgbClr val="FFFF00"/>
                </a:solidFill>
              </a:rPr>
              <a:t>]]), 1 )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        </a:t>
            </a:r>
            <a:r>
              <a:rPr lang="en-US" dirty="0" err="1"/>
              <a:t>i</a:t>
            </a:r>
            <a:r>
              <a:rPr lang="en-US" dirty="0"/>
              <a:t> += </a:t>
            </a:r>
            <a:r>
              <a:rPr lang="en-US" dirty="0" err="1"/>
              <a:t>blockDim.x</a:t>
            </a:r>
            <a:r>
              <a:rPr lang="en-US" dirty="0"/>
              <a:t> * </a:t>
            </a:r>
            <a:r>
              <a:rPr lang="en-US" dirty="0" err="1"/>
              <a:t>gridDim.x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    }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057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CPU vs. GPU</a:t>
            </a:r>
            <a:endParaRPr lang="ko-KR" altLang="en-US" dirty="0"/>
          </a:p>
        </p:txBody>
      </p:sp>
      <p:pic>
        <p:nvPicPr>
          <p:cNvPr id="10" name="내용 개체 틀 9" descr="화면 캡처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132856"/>
            <a:ext cx="4269990" cy="3456384"/>
          </a:xfrm>
        </p:spPr>
      </p:pic>
      <p:pic>
        <p:nvPicPr>
          <p:cNvPr id="11" name="그림 10" descr="화면 캡처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6639" y="2132856"/>
            <a:ext cx="4192055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4505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dirty="0"/>
              <a:t/>
            </a:r>
            <a:r>
              <a:rPr lang="en-US" dirty="0" err="1"/>
              <a:t>int</a:t>
            </a:r>
            <a:r>
              <a:rPr lang="en-US" dirty="0"/>
              <a:t> main (void) {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unsigned char buffer[SIZE];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for (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=0; </a:t>
            </a:r>
            <a:r>
              <a:rPr lang="en-US" dirty="0" err="1"/>
              <a:t>i</a:t>
            </a:r>
            <a:r>
              <a:rPr lang="en-US" dirty="0"/>
              <a:t>&lt;SIZE; </a:t>
            </a:r>
            <a:r>
              <a:rPr lang="en-US" dirty="0" err="1"/>
              <a:t>i</a:t>
            </a:r>
            <a:r>
              <a:rPr lang="en-US" dirty="0"/>
              <a:t>++)</a:t>
            </a:r>
          </a:p>
          <a:p>
            <a:pPr marL="0" indent="0">
              <a:buNone/>
            </a:pPr>
            <a:r>
              <a:rPr lang="en-US" dirty="0"/>
              <a:t>        buffer[</a:t>
            </a:r>
            <a:r>
              <a:rPr lang="en-US" dirty="0" err="1"/>
              <a:t>i</a:t>
            </a:r>
            <a:r>
              <a:rPr lang="en-US" dirty="0"/>
              <a:t>] = rand()%256;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cudaEvent_t</a:t>
            </a:r>
            <a:r>
              <a:rPr lang="en-US" dirty="0">
                <a:solidFill>
                  <a:srgbClr val="FFFF00"/>
                </a:solidFill>
              </a:rPr>
              <a:t> start, stop;</a:t>
            </a: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    </a:t>
            </a:r>
            <a:r>
              <a:rPr lang="en-US" dirty="0" err="1">
                <a:solidFill>
                  <a:srgbClr val="FFFF00"/>
                </a:solidFill>
              </a:rPr>
              <a:t>cudaEventCreate</a:t>
            </a:r>
            <a:r>
              <a:rPr lang="en-US" dirty="0">
                <a:solidFill>
                  <a:srgbClr val="FFFF00"/>
                </a:solidFill>
              </a:rPr>
              <a:t>( &amp;start );</a:t>
            </a: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    </a:t>
            </a:r>
            <a:r>
              <a:rPr lang="en-US" dirty="0" err="1">
                <a:solidFill>
                  <a:srgbClr val="FFFF00"/>
                </a:solidFill>
              </a:rPr>
              <a:t>cudaEventCreate</a:t>
            </a:r>
            <a:r>
              <a:rPr lang="en-US" dirty="0">
                <a:solidFill>
                  <a:srgbClr val="FFFF00"/>
                </a:solidFill>
              </a:rPr>
              <a:t>( &amp;stop );</a:t>
            </a: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    </a:t>
            </a:r>
            <a:r>
              <a:rPr lang="en-US" dirty="0" err="1">
                <a:solidFill>
                  <a:srgbClr val="FFFF00"/>
                </a:solidFill>
              </a:rPr>
              <a:t>cudaEventRecord</a:t>
            </a:r>
            <a:r>
              <a:rPr lang="en-US" dirty="0">
                <a:solidFill>
                  <a:srgbClr val="FFFF00"/>
                </a:solidFill>
              </a:rPr>
              <a:t>( start,0 );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// allocate memory on the GPU</a:t>
            </a:r>
          </a:p>
          <a:p>
            <a:pPr marL="0" indent="0">
              <a:buNone/>
            </a:pPr>
            <a:r>
              <a:rPr lang="en-US" dirty="0"/>
              <a:t>    unsigned char *</a:t>
            </a:r>
            <a:r>
              <a:rPr lang="en-US" dirty="0" err="1"/>
              <a:t>dev_buffer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    unsigned </a:t>
            </a:r>
            <a:r>
              <a:rPr lang="en-US" dirty="0" err="1"/>
              <a:t>int</a:t>
            </a:r>
            <a:r>
              <a:rPr lang="en-US" dirty="0"/>
              <a:t> *</a:t>
            </a:r>
            <a:r>
              <a:rPr lang="en-US" dirty="0" err="1"/>
              <a:t>dev_histo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cudaMalloc</a:t>
            </a:r>
            <a:r>
              <a:rPr lang="en-US" dirty="0"/>
              <a:t>( (void**)&amp;</a:t>
            </a:r>
            <a:r>
              <a:rPr lang="en-US" dirty="0" err="1"/>
              <a:t>dev_buffer</a:t>
            </a:r>
            <a:r>
              <a:rPr lang="en-US" dirty="0"/>
              <a:t>, SIZE);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cudaMemcpy</a:t>
            </a:r>
            <a:r>
              <a:rPr lang="en-US" dirty="0"/>
              <a:t>( </a:t>
            </a:r>
            <a:r>
              <a:rPr lang="en-US" dirty="0" err="1"/>
              <a:t>dev_buffer</a:t>
            </a:r>
            <a:r>
              <a:rPr lang="en-US" dirty="0"/>
              <a:t>, buffer, SIZE, </a:t>
            </a:r>
            <a:r>
              <a:rPr lang="en-US" dirty="0" err="1"/>
              <a:t>cudaMemcpyHostToDevice</a:t>
            </a:r>
            <a:r>
              <a:rPr lang="en-US" dirty="0"/>
              <a:t> );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cudaMalloc</a:t>
            </a:r>
            <a:r>
              <a:rPr lang="en-US" dirty="0"/>
              <a:t>( (void**)&amp;</a:t>
            </a:r>
            <a:r>
              <a:rPr lang="en-US" dirty="0" err="1"/>
              <a:t>dev_histo</a:t>
            </a:r>
            <a:r>
              <a:rPr lang="en-US" dirty="0"/>
              <a:t>, 256*</a:t>
            </a:r>
            <a:r>
              <a:rPr lang="en-US" dirty="0" err="1"/>
              <a:t>sizeof</a:t>
            </a:r>
            <a:r>
              <a:rPr lang="en-US" dirty="0"/>
              <a:t>(</a:t>
            </a:r>
            <a:r>
              <a:rPr lang="en-US" dirty="0" err="1"/>
              <a:t>int</a:t>
            </a:r>
            <a:r>
              <a:rPr lang="en-US" dirty="0"/>
              <a:t>) );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cudaMemset</a:t>
            </a:r>
            <a:r>
              <a:rPr lang="en-US" dirty="0"/>
              <a:t>( </a:t>
            </a:r>
            <a:r>
              <a:rPr lang="en-US" dirty="0" err="1"/>
              <a:t>dev_histo</a:t>
            </a:r>
            <a:r>
              <a:rPr lang="en-US" dirty="0"/>
              <a:t>, 0, 256*</a:t>
            </a:r>
            <a:r>
              <a:rPr lang="en-US" dirty="0" err="1"/>
              <a:t>sizeof</a:t>
            </a:r>
            <a:r>
              <a:rPr lang="en-US" dirty="0"/>
              <a:t>(</a:t>
            </a:r>
            <a:r>
              <a:rPr lang="en-US" dirty="0" err="1"/>
              <a:t>int</a:t>
            </a:r>
            <a:r>
              <a:rPr lang="en-US" dirty="0"/>
              <a:t>) );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smtClean="0"/>
              <a:t/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8764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557748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/>
              <a:t/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histo_kernel</a:t>
            </a:r>
            <a:r>
              <a:rPr lang="en-US" dirty="0"/>
              <a:t>&lt;&lt;&lt;</a:t>
            </a:r>
            <a:r>
              <a:rPr lang="en-US" dirty="0" err="1"/>
              <a:t>blocks,threads</a:t>
            </a:r>
            <a:r>
              <a:rPr lang="en-US" dirty="0"/>
              <a:t>&gt;&gt;&gt;(</a:t>
            </a:r>
            <a:r>
              <a:rPr lang="en-US" dirty="0" err="1"/>
              <a:t>dev_buffer</a:t>
            </a:r>
            <a:r>
              <a:rPr lang="en-US" dirty="0"/>
              <a:t>, </a:t>
            </a:r>
            <a:r>
              <a:rPr lang="en-US" dirty="0" err="1"/>
              <a:t>dev_histo</a:t>
            </a:r>
            <a:r>
              <a:rPr lang="en-US" dirty="0"/>
              <a:t>);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unsigned 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histo</a:t>
            </a:r>
            <a:r>
              <a:rPr lang="en-US" dirty="0"/>
              <a:t>[256];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cudaMemcpy</a:t>
            </a:r>
            <a:r>
              <a:rPr lang="en-US" dirty="0"/>
              <a:t>( </a:t>
            </a:r>
            <a:r>
              <a:rPr lang="en-US" dirty="0" err="1"/>
              <a:t>histo</a:t>
            </a:r>
            <a:r>
              <a:rPr lang="en-US" dirty="0"/>
              <a:t>, </a:t>
            </a:r>
            <a:r>
              <a:rPr lang="en-US" dirty="0" err="1"/>
              <a:t>dev_histo</a:t>
            </a:r>
            <a:r>
              <a:rPr lang="en-US" dirty="0"/>
              <a:t>, 256*</a:t>
            </a:r>
            <a:r>
              <a:rPr lang="en-US" dirty="0" err="1"/>
              <a:t>sizeof</a:t>
            </a:r>
            <a:r>
              <a:rPr lang="en-US" dirty="0"/>
              <a:t>(</a:t>
            </a:r>
            <a:r>
              <a:rPr lang="en-US" dirty="0" err="1"/>
              <a:t>int</a:t>
            </a:r>
            <a:r>
              <a:rPr lang="en-US" dirty="0"/>
              <a:t>), </a:t>
            </a:r>
            <a:r>
              <a:rPr lang="en-US" dirty="0" err="1"/>
              <a:t>cudaMemcpyDeviceToHost</a:t>
            </a:r>
            <a:r>
              <a:rPr lang="en-US" dirty="0"/>
              <a:t>);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>
                <a:solidFill>
                  <a:srgbClr val="FFFF00"/>
                </a:solidFill>
              </a:rPr>
              <a:t>   </a:t>
            </a:r>
            <a:r>
              <a:rPr lang="en-US" dirty="0" err="1">
                <a:solidFill>
                  <a:srgbClr val="FFFF00"/>
                </a:solidFill>
              </a:rPr>
              <a:t>cudaEventRecord</a:t>
            </a:r>
            <a:r>
              <a:rPr lang="en-US" dirty="0">
                <a:solidFill>
                  <a:srgbClr val="FFFF00"/>
                </a:solidFill>
              </a:rPr>
              <a:t>(stop, 0);</a:t>
            </a: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    </a:t>
            </a:r>
            <a:r>
              <a:rPr lang="en-US" dirty="0" err="1">
                <a:solidFill>
                  <a:srgbClr val="FFFF00"/>
                </a:solidFill>
              </a:rPr>
              <a:t>cudaEventSynchronize</a:t>
            </a:r>
            <a:r>
              <a:rPr lang="en-US" dirty="0">
                <a:solidFill>
                  <a:srgbClr val="FFFF00"/>
                </a:solidFill>
              </a:rPr>
              <a:t>(stop);</a:t>
            </a:r>
          </a:p>
          <a:p>
            <a:pPr marL="0" indent="0">
              <a:buNone/>
            </a:pPr>
            <a:endParaRPr lang="en-US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    float </a:t>
            </a:r>
            <a:r>
              <a:rPr lang="en-US" dirty="0" err="1">
                <a:solidFill>
                  <a:srgbClr val="FFFF00"/>
                </a:solidFill>
              </a:rPr>
              <a:t>elapsedTime</a:t>
            </a:r>
            <a:r>
              <a:rPr lang="en-US" dirty="0">
                <a:solidFill>
                  <a:srgbClr val="FFFF00"/>
                </a:solidFill>
              </a:rPr>
              <a:t>;</a:t>
            </a: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    </a:t>
            </a:r>
            <a:r>
              <a:rPr lang="en-US" dirty="0" err="1">
                <a:solidFill>
                  <a:srgbClr val="FFFF00"/>
                </a:solidFill>
              </a:rPr>
              <a:t>cudaEventElapsedTime</a:t>
            </a:r>
            <a:r>
              <a:rPr lang="en-US" dirty="0">
                <a:solidFill>
                  <a:srgbClr val="FFFF00"/>
                </a:solidFill>
              </a:rPr>
              <a:t>( &amp;</a:t>
            </a:r>
            <a:r>
              <a:rPr lang="en-US" dirty="0" err="1">
                <a:solidFill>
                  <a:srgbClr val="FFFF00"/>
                </a:solidFill>
              </a:rPr>
              <a:t>elapsedTime</a:t>
            </a:r>
            <a:r>
              <a:rPr lang="en-US" dirty="0">
                <a:solidFill>
                  <a:srgbClr val="FFFF00"/>
                </a:solidFill>
              </a:rPr>
              <a:t>, start, stop );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printf</a:t>
            </a:r>
            <a:r>
              <a:rPr lang="en-US" dirty="0"/>
              <a:t>("elapsed time in seconds: %f\n", </a:t>
            </a:r>
            <a:r>
              <a:rPr lang="en-US" dirty="0" err="1"/>
              <a:t>elapsedTime</a:t>
            </a:r>
            <a:r>
              <a:rPr lang="en-US" dirty="0"/>
              <a:t>/1000.0 );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896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55774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/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smtClean="0"/>
              <a:t/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1547664" y="335845"/>
            <a:ext cx="5310336" cy="590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r>
              <a:rPr lang="en-US" dirty="0" smtClean="0"/>
              <a:t>  long </a:t>
            </a:r>
            <a:r>
              <a:rPr lang="en-US" dirty="0" err="1"/>
              <a:t>histoCount</a:t>
            </a:r>
            <a:r>
              <a:rPr lang="en-US" dirty="0"/>
              <a:t> = 0;</a:t>
            </a:r>
          </a:p>
          <a:p>
            <a:r>
              <a:rPr lang="en-US" dirty="0"/>
              <a:t>    for (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=0; </a:t>
            </a:r>
            <a:r>
              <a:rPr lang="en-US" dirty="0" err="1"/>
              <a:t>i</a:t>
            </a:r>
            <a:r>
              <a:rPr lang="en-US" dirty="0"/>
              <a:t>&lt;256; </a:t>
            </a:r>
            <a:r>
              <a:rPr lang="en-US" dirty="0" err="1"/>
              <a:t>i</a:t>
            </a:r>
            <a:r>
              <a:rPr lang="en-US" dirty="0"/>
              <a:t>++)</a:t>
            </a:r>
          </a:p>
          <a:p>
            <a:r>
              <a:rPr lang="en-US" dirty="0"/>
              <a:t>        </a:t>
            </a:r>
            <a:r>
              <a:rPr lang="en-US" dirty="0" err="1"/>
              <a:t>histoCount</a:t>
            </a:r>
            <a:r>
              <a:rPr lang="en-US" dirty="0"/>
              <a:t> += </a:t>
            </a:r>
            <a:r>
              <a:rPr lang="en-US" dirty="0" err="1"/>
              <a:t>histo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];</a:t>
            </a:r>
          </a:p>
          <a:p>
            <a:endParaRPr lang="en-US" dirty="0"/>
          </a:p>
          <a:p>
            <a:r>
              <a:rPr lang="en-US" dirty="0"/>
              <a:t>    </a:t>
            </a:r>
            <a:r>
              <a:rPr lang="en-US" dirty="0" err="1"/>
              <a:t>printf</a:t>
            </a:r>
            <a:r>
              <a:rPr lang="en-US" dirty="0"/>
              <a:t>("SIZE: %</a:t>
            </a:r>
            <a:r>
              <a:rPr lang="en-US" dirty="0" err="1"/>
              <a:t>ld</a:t>
            </a:r>
            <a:r>
              <a:rPr lang="en-US" dirty="0"/>
              <a:t>\n", SIZE);</a:t>
            </a:r>
          </a:p>
          <a:p>
            <a:r>
              <a:rPr lang="en-US" dirty="0"/>
              <a:t>    </a:t>
            </a:r>
            <a:r>
              <a:rPr lang="en-US" dirty="0" err="1"/>
              <a:t>printf</a:t>
            </a:r>
            <a:r>
              <a:rPr lang="en-US" dirty="0"/>
              <a:t>("Histogram Sum: %</a:t>
            </a:r>
            <a:r>
              <a:rPr lang="en-US" dirty="0" err="1"/>
              <a:t>ld</a:t>
            </a:r>
            <a:r>
              <a:rPr lang="en-US" dirty="0"/>
              <a:t>\n", </a:t>
            </a:r>
            <a:r>
              <a:rPr lang="en-US" dirty="0" err="1"/>
              <a:t>histoCount</a:t>
            </a:r>
            <a:r>
              <a:rPr lang="en-US" dirty="0"/>
              <a:t>);</a:t>
            </a:r>
          </a:p>
          <a:p>
            <a:endParaRPr lang="en-US" dirty="0"/>
          </a:p>
          <a:p>
            <a:r>
              <a:rPr lang="en-US" dirty="0"/>
              <a:t>    for (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=0; </a:t>
            </a:r>
            <a:r>
              <a:rPr lang="en-US" dirty="0" err="1"/>
              <a:t>i</a:t>
            </a:r>
            <a:r>
              <a:rPr lang="en-US" dirty="0"/>
              <a:t>&lt;SIZE; </a:t>
            </a:r>
            <a:r>
              <a:rPr lang="en-US" dirty="0" err="1"/>
              <a:t>i</a:t>
            </a:r>
            <a:r>
              <a:rPr lang="en-US" dirty="0"/>
              <a:t>++)</a:t>
            </a:r>
          </a:p>
          <a:p>
            <a:r>
              <a:rPr lang="en-US" dirty="0"/>
              <a:t>        </a:t>
            </a:r>
            <a:r>
              <a:rPr lang="en-US" dirty="0" err="1"/>
              <a:t>histo</a:t>
            </a:r>
            <a:r>
              <a:rPr lang="en-US" dirty="0"/>
              <a:t>[buffer[</a:t>
            </a:r>
            <a:r>
              <a:rPr lang="en-US" dirty="0" err="1"/>
              <a:t>i</a:t>
            </a:r>
            <a:r>
              <a:rPr lang="en-US" dirty="0"/>
              <a:t>]]--;</a:t>
            </a:r>
          </a:p>
          <a:p>
            <a:endParaRPr lang="en-US" dirty="0"/>
          </a:p>
          <a:p>
            <a:r>
              <a:rPr lang="en-US" dirty="0"/>
              <a:t>    for (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=0; </a:t>
            </a:r>
            <a:r>
              <a:rPr lang="en-US" dirty="0" err="1"/>
              <a:t>i</a:t>
            </a:r>
            <a:r>
              <a:rPr lang="en-US" dirty="0"/>
              <a:t>&lt;256; </a:t>
            </a:r>
            <a:r>
              <a:rPr lang="en-US" dirty="0" err="1"/>
              <a:t>i</a:t>
            </a:r>
            <a:r>
              <a:rPr lang="en-US" dirty="0"/>
              <a:t>++)</a:t>
            </a:r>
          </a:p>
          <a:p>
            <a:r>
              <a:rPr lang="en-US" dirty="0"/>
              <a:t>        if (</a:t>
            </a:r>
            <a:r>
              <a:rPr lang="en-US" dirty="0" err="1"/>
              <a:t>histo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 !=0)</a:t>
            </a:r>
          </a:p>
          <a:p>
            <a:r>
              <a:rPr lang="en-US" dirty="0"/>
              <a:t>            </a:t>
            </a:r>
            <a:r>
              <a:rPr lang="en-US" dirty="0" err="1"/>
              <a:t>printf</a:t>
            </a:r>
            <a:r>
              <a:rPr lang="en-US" dirty="0"/>
              <a:t>( "Failure at %d!\n", </a:t>
            </a:r>
            <a:r>
              <a:rPr lang="en-US" dirty="0" err="1"/>
              <a:t>i</a:t>
            </a:r>
            <a:r>
              <a:rPr lang="en-US" dirty="0"/>
              <a:t> );</a:t>
            </a:r>
          </a:p>
          <a:p>
            <a:endParaRPr lang="en-US" dirty="0"/>
          </a:p>
          <a:p>
            <a:r>
              <a:rPr lang="en-US" dirty="0"/>
              <a:t>    </a:t>
            </a:r>
            <a:r>
              <a:rPr lang="en-US" dirty="0" err="1"/>
              <a:t>cudaEventDestroy</a:t>
            </a:r>
            <a:r>
              <a:rPr lang="en-US" dirty="0"/>
              <a:t>( start );</a:t>
            </a:r>
          </a:p>
          <a:p>
            <a:r>
              <a:rPr lang="en-US" dirty="0"/>
              <a:t>    </a:t>
            </a:r>
            <a:r>
              <a:rPr lang="en-US" dirty="0" err="1"/>
              <a:t>cudaEventDestroy</a:t>
            </a:r>
            <a:r>
              <a:rPr lang="en-US" dirty="0"/>
              <a:t>( stop );</a:t>
            </a:r>
          </a:p>
          <a:p>
            <a:r>
              <a:rPr lang="en-US" dirty="0"/>
              <a:t>    </a:t>
            </a:r>
            <a:r>
              <a:rPr lang="en-US" dirty="0" err="1"/>
              <a:t>cudaFree</a:t>
            </a:r>
            <a:r>
              <a:rPr lang="en-US" dirty="0"/>
              <a:t>( </a:t>
            </a:r>
            <a:r>
              <a:rPr lang="en-US" dirty="0" err="1"/>
              <a:t>dev_histo</a:t>
            </a:r>
            <a:r>
              <a:rPr lang="en-US" dirty="0"/>
              <a:t> );</a:t>
            </a:r>
          </a:p>
          <a:p>
            <a:r>
              <a:rPr lang="en-US" dirty="0"/>
              <a:t>    </a:t>
            </a:r>
            <a:r>
              <a:rPr lang="en-US" dirty="0" err="1"/>
              <a:t>cudaFree</a:t>
            </a:r>
            <a:r>
              <a:rPr lang="en-US" dirty="0"/>
              <a:t>( </a:t>
            </a:r>
            <a:r>
              <a:rPr lang="en-US" dirty="0" err="1"/>
              <a:t>dev_buffer</a:t>
            </a:r>
            <a:r>
              <a:rPr lang="en-US" dirty="0"/>
              <a:t> );</a:t>
            </a:r>
          </a:p>
          <a:p>
            <a:endParaRPr lang="en-US" dirty="0"/>
          </a:p>
          <a:p>
            <a:r>
              <a:rPr lang="en-US" dirty="0"/>
              <a:t>    return 0;</a:t>
            </a:r>
          </a:p>
          <a:p>
            <a:r>
              <a:rPr lang="en-US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783081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3" name="Object 2"/>
          <p:cNvGraphicFramePr>
            <a:graphicFrameLocks noChangeAspect="1"/>
          </p:cNvGraphicFramePr>
          <p:nvPr/>
        </p:nvGraphicFramePr>
        <p:xfrm>
          <a:off x="522288" y="4397375"/>
          <a:ext cx="4554537" cy="1108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수식" r:id="rId3" imgW="1981080" imgH="482400" progId="Equation.3">
                  <p:embed/>
                </p:oleObj>
              </mc:Choice>
              <mc:Fallback>
                <p:oleObj name="수식" r:id="rId3" imgW="198108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288" y="4397375"/>
                        <a:ext cx="4554537" cy="11080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4" name="Object 3"/>
          <p:cNvGraphicFramePr>
            <a:graphicFrameLocks noChangeAspect="1"/>
          </p:cNvGraphicFramePr>
          <p:nvPr/>
        </p:nvGraphicFramePr>
        <p:xfrm>
          <a:off x="484188" y="2554288"/>
          <a:ext cx="3227387" cy="1169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Equation" r:id="rId5" imgW="1295400" imgH="469900" progId="Equation.3">
                  <p:embed/>
                </p:oleObj>
              </mc:Choice>
              <mc:Fallback>
                <p:oleObj name="Equation" r:id="rId5" imgW="12954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188" y="2554288"/>
                        <a:ext cx="3227387" cy="11699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5" name="TextBox 9"/>
          <p:cNvSpPr txBox="1">
            <a:spLocks noChangeArrowheads="1"/>
          </p:cNvSpPr>
          <p:nvPr/>
        </p:nvSpPr>
        <p:spPr bwMode="auto">
          <a:xfrm>
            <a:off x="3968750" y="2652713"/>
            <a:ext cx="491172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rgbClr val="FFFF00"/>
                </a:solidFill>
                <a:latin typeface="Times New Roman" charset="0"/>
                <a:ea typeface="굴림" charset="0"/>
                <a:cs typeface="굴림" charset="0"/>
              </a:defRPr>
            </a:lvl1pPr>
            <a:lvl2pPr marL="742950" indent="-285750" eaLnBrk="0" hangingPunct="0">
              <a:defRPr kumimoji="1" sz="2400">
                <a:solidFill>
                  <a:srgbClr val="FFFF00"/>
                </a:solidFill>
                <a:latin typeface="Times New Roman" charset="0"/>
                <a:ea typeface="굴림" charset="0"/>
                <a:cs typeface="굴림" charset="0"/>
              </a:defRPr>
            </a:lvl2pPr>
            <a:lvl3pPr marL="1143000" indent="-228600" eaLnBrk="0" hangingPunct="0">
              <a:defRPr kumimoji="1" sz="2400">
                <a:solidFill>
                  <a:srgbClr val="FFFF00"/>
                </a:solidFill>
                <a:latin typeface="Times New Roman" charset="0"/>
                <a:ea typeface="굴림" charset="0"/>
                <a:cs typeface="굴림" charset="0"/>
              </a:defRPr>
            </a:lvl3pPr>
            <a:lvl4pPr marL="1600200" indent="-228600" eaLnBrk="0" hangingPunct="0">
              <a:defRPr kumimoji="1" sz="2400">
                <a:solidFill>
                  <a:srgbClr val="FFFF00"/>
                </a:solidFill>
                <a:latin typeface="Times New Roman" charset="0"/>
                <a:ea typeface="굴림" charset="0"/>
                <a:cs typeface="굴림" charset="0"/>
              </a:defRPr>
            </a:lvl4pPr>
            <a:lvl5pPr marL="2057400" indent="-228600" eaLnBrk="0" hangingPunct="0">
              <a:defRPr kumimoji="1" sz="2400">
                <a:solidFill>
                  <a:srgbClr val="FFFF00"/>
                </a:solidFill>
                <a:latin typeface="Times New Roman" charset="0"/>
                <a:ea typeface="굴림" charset="0"/>
                <a:cs typeface="굴림" charset="0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00"/>
                </a:solidFill>
                <a:latin typeface="Times New Roman" charset="0"/>
                <a:ea typeface="굴림" charset="0"/>
                <a:cs typeface="굴림" charset="0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00"/>
                </a:solidFill>
                <a:latin typeface="Times New Roman" charset="0"/>
                <a:ea typeface="굴림" charset="0"/>
                <a:cs typeface="굴림" charset="0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00"/>
                </a:solidFill>
                <a:latin typeface="Times New Roman" charset="0"/>
                <a:ea typeface="굴림" charset="0"/>
                <a:cs typeface="굴림" charset="0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FFFF00"/>
                </a:solidFill>
                <a:latin typeface="Times New Roman" charset="0"/>
                <a:ea typeface="굴림" charset="0"/>
                <a:cs typeface="굴림" charset="0"/>
              </a:defRPr>
            </a:lvl9pPr>
          </a:lstStyle>
          <a:p>
            <a:pPr eaLnBrk="1" hangingPunct="1"/>
            <a:r>
              <a:rPr lang="en-US" altLang="ko-KR" sz="2800"/>
              <a:t>F-step (FT):</a:t>
            </a:r>
          </a:p>
          <a:p>
            <a:pPr eaLnBrk="1" hangingPunct="1"/>
            <a:r>
              <a:rPr lang="en-US" altLang="ko-KR" sz="2800"/>
              <a:t>~log</a:t>
            </a:r>
            <a:r>
              <a:rPr lang="en-US" altLang="ko-KR" sz="2800" baseline="-25000"/>
              <a:t>2</a:t>
            </a:r>
            <a:r>
              <a:rPr lang="en-US" altLang="ko-KR" sz="2800"/>
              <a:t>(</a:t>
            </a:r>
            <a:r>
              <a:rPr lang="en-US" altLang="ko-KR" sz="2800" i="1"/>
              <a:t>N</a:t>
            </a:r>
            <a:r>
              <a:rPr lang="en-US" altLang="ko-KR" sz="2800" baseline="-25000"/>
              <a:t>c</a:t>
            </a:r>
            <a:r>
              <a:rPr lang="en-US" altLang="ko-KR" sz="2800"/>
              <a:t>) operations per sample</a:t>
            </a:r>
          </a:p>
        </p:txBody>
      </p:sp>
      <p:sp>
        <p:nvSpPr>
          <p:cNvPr id="10246" name="내용 개체 틀 10"/>
          <p:cNvSpPr>
            <a:spLocks noGrp="1"/>
          </p:cNvSpPr>
          <p:nvPr>
            <p:ph idx="1"/>
          </p:nvPr>
        </p:nvSpPr>
        <p:spPr>
          <a:xfrm>
            <a:off x="5246688" y="4291013"/>
            <a:ext cx="3668712" cy="1471612"/>
          </a:xfrm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altLang="ko-KR" sz="2800" dirty="0">
                <a:latin typeface="Times New Roman" charset="0"/>
                <a:ea typeface="굴림" charset="0"/>
              </a:rPr>
              <a:t>X-step (CMAC): </a:t>
            </a:r>
          </a:p>
          <a:p>
            <a:pPr>
              <a:buFontTx/>
              <a:buNone/>
            </a:pPr>
            <a:r>
              <a:rPr lang="en-US" altLang="ko-KR" sz="2800" dirty="0">
                <a:latin typeface="Times New Roman" charset="0"/>
                <a:ea typeface="굴림" charset="0"/>
              </a:rPr>
              <a:t>~ </a:t>
            </a:r>
            <a:r>
              <a:rPr lang="en-US" altLang="ko-KR" sz="2800" i="1" dirty="0">
                <a:latin typeface="Times New Roman" charset="0"/>
                <a:ea typeface="굴림" charset="0"/>
              </a:rPr>
              <a:t>N</a:t>
            </a:r>
            <a:r>
              <a:rPr lang="en-US" altLang="ko-KR" sz="2800" dirty="0">
                <a:latin typeface="Times New Roman" charset="0"/>
                <a:ea typeface="굴림" charset="0"/>
              </a:rPr>
              <a:t> operations per sample</a:t>
            </a:r>
            <a:endParaRPr lang="ko-KR" altLang="en-US" sz="2800" dirty="0">
              <a:latin typeface="Times New Roman" charset="0"/>
              <a:ea typeface="굴림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/>
                <a:cs typeface="Times New Roman"/>
              </a:rPr>
              <a:t>Correlation Theorem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360847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AI (Arithmetic Intensity)</a:t>
            </a:r>
            <a:endParaRPr lang="ko-KR" altLang="en-US" smtClean="0"/>
          </a:p>
        </p:txBody>
      </p:sp>
      <p:sp>
        <p:nvSpPr>
          <p:cNvPr id="13315" name="내용 개체 틀 2"/>
          <p:cNvSpPr>
            <a:spLocks noGrp="1"/>
          </p:cNvSpPr>
          <p:nvPr>
            <p:ph idx="1"/>
          </p:nvPr>
        </p:nvSpPr>
        <p:spPr>
          <a:xfrm>
            <a:off x="104775" y="1419225"/>
            <a:ext cx="8832850" cy="50673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altLang="ko-KR" dirty="0" smtClean="0">
                <a:solidFill>
                  <a:srgbClr val="FFFF00"/>
                </a:solidFill>
              </a:rPr>
              <a:t>Definition: number of operations (flops) per byte</a:t>
            </a:r>
          </a:p>
          <a:p>
            <a:pPr>
              <a:defRPr/>
            </a:pPr>
            <a:r>
              <a:rPr lang="en-US" altLang="ko-KR" dirty="0" smtClean="0">
                <a:solidFill>
                  <a:schemeClr val="tx1"/>
                </a:solidFill>
              </a:rPr>
              <a:t>AI for a[N]+b[N]</a:t>
            </a:r>
          </a:p>
          <a:p>
            <a:pPr marL="0" indent="0">
              <a:buNone/>
              <a:defRPr/>
            </a:pPr>
            <a:r>
              <a:rPr lang="en-US" altLang="ko-KR" dirty="0"/>
              <a:t> </a:t>
            </a:r>
            <a:r>
              <a:rPr lang="en-US" altLang="ko-KR" dirty="0" smtClean="0"/>
              <a:t>  </a:t>
            </a:r>
            <a:r>
              <a:rPr lang="en-US" altLang="ko-KR" dirty="0"/>
              <a:t>N</a:t>
            </a:r>
            <a:r>
              <a:rPr lang="en-US" altLang="ko-KR" dirty="0" smtClean="0">
                <a:solidFill>
                  <a:schemeClr val="tx1"/>
                </a:solidFill>
              </a:rPr>
              <a:t> flops / 8N bytes  = 1/8 </a:t>
            </a:r>
            <a:endParaRPr lang="en-US" altLang="ko-KR" dirty="0"/>
          </a:p>
          <a:p>
            <a:pPr>
              <a:defRPr/>
            </a:pPr>
            <a:r>
              <a:rPr lang="en-US" altLang="ko-KR" dirty="0" smtClean="0">
                <a:solidFill>
                  <a:schemeClr val="tx1"/>
                </a:solidFill>
              </a:rPr>
              <a:t>AI for A[N][</a:t>
            </a:r>
            <a:r>
              <a:rPr lang="en-US" altLang="ko-KR" dirty="0" smtClean="0"/>
              <a:t>N]</a:t>
            </a:r>
            <a:r>
              <a:rPr lang="en-US" altLang="ko-KR" dirty="0"/>
              <a:t> </a:t>
            </a:r>
            <a:r>
              <a:rPr lang="en-US" altLang="ko-KR" dirty="0" smtClean="0"/>
              <a:t>* </a:t>
            </a:r>
            <a:r>
              <a:rPr lang="en-US" altLang="ko-KR" dirty="0" smtClean="0">
                <a:solidFill>
                  <a:schemeClr val="tx1"/>
                </a:solidFill>
              </a:rPr>
              <a:t>B[N][</a:t>
            </a:r>
            <a:r>
              <a:rPr lang="en-US" altLang="ko-KR" dirty="0"/>
              <a:t>N</a:t>
            </a:r>
            <a:r>
              <a:rPr lang="en-US" altLang="ko-KR" dirty="0" smtClean="0">
                <a:solidFill>
                  <a:schemeClr val="tx1"/>
                </a:solidFill>
              </a:rPr>
              <a:t>]</a:t>
            </a:r>
          </a:p>
          <a:p>
            <a:pPr marL="0" indent="0">
              <a:buNone/>
              <a:defRPr/>
            </a:pPr>
            <a:r>
              <a:rPr lang="en-US" altLang="ko-KR" dirty="0"/>
              <a:t> </a:t>
            </a:r>
            <a:r>
              <a:rPr lang="en-US" altLang="ko-KR" dirty="0" smtClean="0"/>
              <a:t>  2N</a:t>
            </a:r>
            <a:r>
              <a:rPr lang="en-US" altLang="ko-KR" baseline="30000" dirty="0" smtClean="0"/>
              <a:t>3</a:t>
            </a:r>
            <a:r>
              <a:rPr lang="en-US" altLang="ko-KR" dirty="0" smtClean="0"/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flops</a:t>
            </a:r>
            <a:r>
              <a:rPr lang="en-US" altLang="ko-KR" i="1" dirty="0" smtClean="0">
                <a:solidFill>
                  <a:schemeClr val="tx1"/>
                </a:solidFill>
              </a:rPr>
              <a:t>/ </a:t>
            </a:r>
            <a:r>
              <a:rPr lang="en-US" altLang="ko-KR" dirty="0" smtClean="0"/>
              <a:t>8N</a:t>
            </a:r>
            <a:r>
              <a:rPr lang="en-US" altLang="ko-KR" baseline="30000" dirty="0" smtClean="0"/>
              <a:t>2</a:t>
            </a:r>
            <a:r>
              <a:rPr lang="en-US" altLang="ko-KR" dirty="0" smtClean="0"/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bytes = </a:t>
            </a:r>
            <a:r>
              <a:rPr lang="en-US" altLang="ko-KR" dirty="0" smtClean="0"/>
              <a:t>N/4</a:t>
            </a:r>
            <a:endParaRPr lang="en-US" altLang="ko-KR" baseline="-25000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altLang="ko-KR" dirty="0" smtClean="0">
                <a:solidFill>
                  <a:srgbClr val="FFFF00"/>
                </a:solidFill>
              </a:rPr>
              <a:t>If AI ~ 1</a:t>
            </a:r>
            <a:r>
              <a:rPr lang="en-US" altLang="ko-KR" dirty="0" smtClean="0">
                <a:solidFill>
                  <a:schemeClr val="tx1"/>
                </a:solidFill>
              </a:rPr>
              <a:t>, p</a:t>
            </a:r>
            <a:r>
              <a:rPr lang="en-US" altLang="ko-KR" dirty="0" smtClean="0"/>
              <a:t>erformance = AI x memory BW</a:t>
            </a:r>
          </a:p>
          <a:p>
            <a:pPr>
              <a:defRPr/>
            </a:pPr>
            <a:r>
              <a:rPr lang="en-US" altLang="ko-KR" dirty="0" smtClean="0">
                <a:solidFill>
                  <a:srgbClr val="FFFF00"/>
                </a:solidFill>
              </a:rPr>
              <a:t>If AI &gt;~ 40(2.x),15(1.x)</a:t>
            </a:r>
            <a:r>
              <a:rPr lang="en-US" altLang="ko-KR" dirty="0" smtClean="0">
                <a:solidFill>
                  <a:schemeClr val="tx1"/>
                </a:solidFill>
              </a:rPr>
              <a:t>, can the hide latency of global memory </a:t>
            </a:r>
            <a:r>
              <a:rPr lang="en-US" altLang="ko-KR" dirty="0" smtClean="0">
                <a:solidFill>
                  <a:schemeClr val="tx1"/>
                </a:solidFill>
                <a:sym typeface="Wingdings" pitchFamily="2" charset="2"/>
              </a:rPr>
              <a:t> better performance</a:t>
            </a:r>
            <a:endParaRPr lang="en-US" altLang="ko-KR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677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AI for software correlation</a:t>
            </a:r>
            <a:endParaRPr lang="ko-KR" altLang="en-US" dirty="0" smtClean="0"/>
          </a:p>
        </p:txBody>
      </p:sp>
      <p:sp>
        <p:nvSpPr>
          <p:cNvPr id="13315" name="내용 개체 틀 2"/>
          <p:cNvSpPr>
            <a:spLocks noGrp="1"/>
          </p:cNvSpPr>
          <p:nvPr>
            <p:ph idx="1"/>
          </p:nvPr>
        </p:nvSpPr>
        <p:spPr>
          <a:xfrm>
            <a:off x="104775" y="1419225"/>
            <a:ext cx="8832850" cy="5067300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altLang="ko-KR" dirty="0" smtClean="0">
                <a:solidFill>
                  <a:schemeClr val="tx1"/>
                </a:solidFill>
              </a:rPr>
              <a:t>AI = 8flops</a:t>
            </a:r>
            <a:r>
              <a:rPr lang="en-US" altLang="ko-KR" i="1" dirty="0" smtClean="0">
                <a:solidFill>
                  <a:schemeClr val="tx1"/>
                </a:solidFill>
              </a:rPr>
              <a:t>/</a:t>
            </a:r>
            <a:r>
              <a:rPr lang="en-US" altLang="ko-KR" dirty="0" smtClean="0">
                <a:solidFill>
                  <a:schemeClr val="tx1"/>
                </a:solidFill>
              </a:rPr>
              <a:t>16bytes (</a:t>
            </a:r>
            <a:r>
              <a:rPr lang="en-US" altLang="ko-KR" i="1" dirty="0" err="1" smtClean="0">
                <a:solidFill>
                  <a:schemeClr val="tx1"/>
                </a:solidFill>
              </a:rPr>
              <a:t>R</a:t>
            </a:r>
            <a:r>
              <a:rPr lang="en-US" altLang="ko-KR" baseline="-25000" dirty="0" err="1" smtClean="0">
                <a:solidFill>
                  <a:schemeClr val="tx1"/>
                </a:solidFill>
              </a:rPr>
              <a:t>i</a:t>
            </a:r>
            <a:r>
              <a:rPr lang="en-US" altLang="ko-KR" dirty="0" err="1" smtClean="0">
                <a:solidFill>
                  <a:schemeClr val="tx1"/>
                </a:solidFill>
              </a:rPr>
              <a:t>,</a:t>
            </a:r>
            <a:r>
              <a:rPr lang="en-US" altLang="ko-KR" i="1" dirty="0" err="1" smtClean="0">
                <a:solidFill>
                  <a:schemeClr val="tx1"/>
                </a:solidFill>
              </a:rPr>
              <a:t>R</a:t>
            </a:r>
            <a:r>
              <a:rPr lang="en-US" altLang="ko-KR" baseline="-25000" dirty="0" err="1" smtClean="0">
                <a:solidFill>
                  <a:schemeClr val="tx1"/>
                </a:solidFill>
              </a:rPr>
              <a:t>j</a:t>
            </a:r>
            <a:r>
              <a:rPr lang="en-US" altLang="ko-KR" dirty="0" smtClean="0">
                <a:solidFill>
                  <a:schemeClr val="tx1"/>
                </a:solidFill>
              </a:rPr>
              <a:t>) = 0.5</a:t>
            </a:r>
            <a:endParaRPr lang="en-US" altLang="ko-KR" baseline="-25000" dirty="0" smtClean="0">
              <a:solidFill>
                <a:schemeClr val="tx1"/>
              </a:solidFill>
            </a:endParaRPr>
          </a:p>
          <a:p>
            <a:pPr>
              <a:buFontTx/>
              <a:buNone/>
              <a:defRPr/>
            </a:pPr>
            <a:endParaRPr lang="en-US" altLang="ko-KR" dirty="0" smtClean="0">
              <a:solidFill>
                <a:schemeClr val="tx1"/>
              </a:solidFill>
            </a:endParaRPr>
          </a:p>
          <a:p>
            <a:pPr>
              <a:buFontTx/>
              <a:buNone/>
              <a:defRPr/>
            </a:pPr>
            <a:r>
              <a:rPr lang="en-US" altLang="ko-KR" dirty="0" smtClean="0">
                <a:solidFill>
                  <a:schemeClr val="tx1"/>
                </a:solidFill>
              </a:rPr>
              <a:t>   AI = 32 flops/32bytes (</a:t>
            </a:r>
            <a:r>
              <a:rPr lang="en-US" altLang="ko-KR" i="1" dirty="0" err="1" smtClean="0">
                <a:solidFill>
                  <a:schemeClr val="tx1"/>
                </a:solidFill>
              </a:rPr>
              <a:t>R</a:t>
            </a:r>
            <a:r>
              <a:rPr lang="en-US" altLang="ko-KR" baseline="-25000" dirty="0" err="1" smtClean="0">
                <a:solidFill>
                  <a:schemeClr val="tx1"/>
                </a:solidFill>
              </a:rPr>
              <a:t>i</a:t>
            </a:r>
            <a:r>
              <a:rPr lang="en-US" altLang="ko-KR" dirty="0" smtClean="0">
                <a:solidFill>
                  <a:schemeClr val="tx1"/>
                </a:solidFill>
              </a:rPr>
              <a:t>, </a:t>
            </a:r>
            <a:r>
              <a:rPr lang="en-US" altLang="ko-KR" i="1" dirty="0" smtClean="0">
                <a:solidFill>
                  <a:schemeClr val="tx1"/>
                </a:solidFill>
              </a:rPr>
              <a:t>L</a:t>
            </a:r>
            <a:r>
              <a:rPr lang="en-US" altLang="ko-KR" baseline="-25000" dirty="0" smtClean="0">
                <a:solidFill>
                  <a:schemeClr val="tx1"/>
                </a:solidFill>
              </a:rPr>
              <a:t>i</a:t>
            </a:r>
            <a:r>
              <a:rPr lang="en-US" altLang="ko-KR" dirty="0" smtClean="0">
                <a:solidFill>
                  <a:schemeClr val="tx1"/>
                </a:solidFill>
              </a:rPr>
              <a:t>, </a:t>
            </a:r>
            <a:r>
              <a:rPr lang="en-US" altLang="ko-KR" i="1" dirty="0" err="1" smtClean="0">
                <a:solidFill>
                  <a:schemeClr val="tx1"/>
                </a:solidFill>
              </a:rPr>
              <a:t>R</a:t>
            </a:r>
            <a:r>
              <a:rPr lang="en-US" altLang="ko-KR" baseline="-25000" dirty="0" err="1" smtClean="0">
                <a:solidFill>
                  <a:schemeClr val="tx1"/>
                </a:solidFill>
              </a:rPr>
              <a:t>j</a:t>
            </a:r>
            <a:r>
              <a:rPr lang="en-US" altLang="ko-KR" dirty="0" smtClean="0">
                <a:solidFill>
                  <a:schemeClr val="tx1"/>
                </a:solidFill>
              </a:rPr>
              <a:t>, </a:t>
            </a:r>
            <a:r>
              <a:rPr lang="en-US" altLang="ko-KR" i="1" dirty="0" err="1" smtClean="0">
                <a:solidFill>
                  <a:schemeClr val="tx1"/>
                </a:solidFill>
              </a:rPr>
              <a:t>L</a:t>
            </a:r>
            <a:r>
              <a:rPr lang="en-US" altLang="ko-KR" baseline="-25000" dirty="0" err="1" smtClean="0">
                <a:solidFill>
                  <a:schemeClr val="tx1"/>
                </a:solidFill>
              </a:rPr>
              <a:t>j</a:t>
            </a:r>
            <a:r>
              <a:rPr lang="en-US" altLang="ko-KR" dirty="0" smtClean="0">
                <a:solidFill>
                  <a:schemeClr val="tx1"/>
                </a:solidFill>
              </a:rPr>
              <a:t>) = 1.0 </a:t>
            </a:r>
          </a:p>
          <a:p>
            <a:pPr>
              <a:buFontTx/>
              <a:buNone/>
              <a:defRPr/>
            </a:pPr>
            <a:r>
              <a:rPr lang="en-US" altLang="ko-KR" dirty="0"/>
              <a:t> </a:t>
            </a:r>
            <a:r>
              <a:rPr lang="en-US" altLang="ko-KR" dirty="0" smtClean="0"/>
              <a:t>       </a:t>
            </a:r>
            <a:r>
              <a:rPr lang="en-US" altLang="ko-KR" dirty="0" smtClean="0">
                <a:solidFill>
                  <a:schemeClr val="tx1"/>
                </a:solidFill>
              </a:rPr>
              <a:t>for 1x1 tile</a:t>
            </a:r>
          </a:p>
          <a:p>
            <a:pPr>
              <a:buFontTx/>
              <a:buNone/>
              <a:defRPr/>
            </a:pPr>
            <a:r>
              <a:rPr lang="en-US" altLang="ko-KR" dirty="0" smtClean="0">
                <a:solidFill>
                  <a:schemeClr val="tx1"/>
                </a:solidFill>
              </a:rPr>
              <a:t>   AI = 2.4 for 3x2 tiles</a:t>
            </a:r>
          </a:p>
          <a:p>
            <a:pPr>
              <a:defRPr/>
            </a:pPr>
            <a:r>
              <a:rPr lang="en-US" altLang="ko-KR" dirty="0" smtClean="0"/>
              <a:t>Since AIs are small numbers, correlation calculations are bounded by the memory bandwidth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  <a:p>
            <a:pPr>
              <a:defRPr/>
            </a:pPr>
            <a:r>
              <a:rPr lang="en-US" altLang="ko-KR" dirty="0" smtClean="0"/>
              <a:t>Performance: AI x memory BW </a:t>
            </a:r>
            <a:r>
              <a:rPr lang="en-US" altLang="ko-KR" dirty="0" smtClean="0">
                <a:solidFill>
                  <a:schemeClr val="tx1"/>
                </a:solidFill>
              </a:rPr>
              <a:t>(=102GB/s for Tesla C1060)</a:t>
            </a:r>
          </a:p>
          <a:p>
            <a:pPr>
              <a:defRPr/>
            </a:pPr>
            <a:endParaRPr lang="en-US" altLang="ko-KR" dirty="0" smtClean="0">
              <a:solidFill>
                <a:schemeClr val="tx1"/>
              </a:solidFill>
            </a:endParaRPr>
          </a:p>
        </p:txBody>
      </p:sp>
      <p:graphicFrame>
        <p:nvGraphicFramePr>
          <p:cNvPr id="2458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3968369"/>
              </p:ext>
            </p:extLst>
          </p:nvPr>
        </p:nvGraphicFramePr>
        <p:xfrm>
          <a:off x="683568" y="1988840"/>
          <a:ext cx="6637338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수식" r:id="rId4" imgW="3619500" imgH="254000" progId="Equation.3">
                  <p:embed/>
                </p:oleObj>
              </mc:Choice>
              <mc:Fallback>
                <p:oleObj name="수식" r:id="rId4" imgW="3619500" imgH="25400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1988840"/>
                        <a:ext cx="6637338" cy="4667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741463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제목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Performance of Tesla C1060 </a:t>
            </a:r>
            <a:br>
              <a:rPr lang="en-US" altLang="ko-KR" dirty="0" smtClean="0"/>
            </a:br>
            <a:r>
              <a:rPr lang="en-US" altLang="ko-KR" dirty="0" smtClean="0"/>
              <a:t>for software correlation</a:t>
            </a:r>
            <a:endParaRPr lang="ko-KR" altLang="en-US" dirty="0" smtClean="0"/>
          </a:p>
        </p:txBody>
      </p:sp>
      <p:sp>
        <p:nvSpPr>
          <p:cNvPr id="27652" name="텍스트 개체 틀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•"/>
            </a:pPr>
            <a:r>
              <a:rPr lang="en-US" altLang="ko-KR" sz="2400" dirty="0" smtClean="0"/>
              <a:t>Performance is </a:t>
            </a:r>
            <a:endParaRPr lang="en-US" altLang="ko-KR" sz="2400" dirty="0"/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memory-bounded. </a:t>
            </a:r>
          </a:p>
          <a:p>
            <a:r>
              <a:rPr lang="en-US" altLang="ko-KR" sz="2400" dirty="0" smtClean="0"/>
              <a:t>Maximum  </a:t>
            </a:r>
          </a:p>
          <a:p>
            <a:pPr marL="0" indent="0">
              <a:buNone/>
            </a:pPr>
            <a:r>
              <a:rPr lang="en-US" altLang="ko-KR" sz="2400" dirty="0" smtClean="0"/>
              <a:t>   performance is </a:t>
            </a:r>
          </a:p>
          <a:p>
            <a:pPr marL="0" indent="0">
              <a:buNone/>
            </a:pPr>
            <a:r>
              <a:rPr lang="en-US" altLang="ko-KR" sz="2400" dirty="0" smtClean="0"/>
              <a:t>   about 1/3 of the </a:t>
            </a:r>
          </a:p>
          <a:p>
            <a:pPr marL="0" indent="0">
              <a:buNone/>
            </a:pPr>
            <a:r>
              <a:rPr lang="en-US" altLang="ko-KR" sz="2400" dirty="0" smtClean="0"/>
              <a:t>   peak performance.</a:t>
            </a:r>
            <a:endParaRPr lang="ko-KR" altLang="en-US" sz="2400" dirty="0" smtClean="0"/>
          </a:p>
        </p:txBody>
      </p:sp>
      <p:pic>
        <p:nvPicPr>
          <p:cNvPr id="2765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844824"/>
            <a:ext cx="4351337" cy="423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4932040" y="2486060"/>
            <a:ext cx="1619250" cy="46672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7983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CUDA-Enabled Devices</a:t>
            </a:r>
            <a:endParaRPr lang="ko-KR" altLang="en-US" dirty="0"/>
          </a:p>
        </p:txBody>
      </p:sp>
      <p:pic>
        <p:nvPicPr>
          <p:cNvPr id="4" name="내용 개체 틀 3" descr="화면 캡처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724" y="1600200"/>
            <a:ext cx="4834551" cy="4525963"/>
          </a:xfrm>
        </p:spPr>
      </p:pic>
    </p:spTree>
    <p:extLst>
      <p:ext uri="{BB962C8B-B14F-4D97-AF65-F5344CB8AC3E}">
        <p14:creationId xmlns:p14="http://schemas.microsoft.com/office/powerpoint/2010/main" val="18236599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CUDA-Enabled Devices</a:t>
            </a:r>
            <a:endParaRPr lang="ko-KR" altLang="en-US" dirty="0"/>
          </a:p>
        </p:txBody>
      </p:sp>
      <p:pic>
        <p:nvPicPr>
          <p:cNvPr id="5" name="내용 개체 틀 4" descr="화면 캡처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132856"/>
            <a:ext cx="5727407" cy="1584176"/>
          </a:xfrm>
        </p:spPr>
      </p:pic>
    </p:spTree>
    <p:extLst>
      <p:ext uri="{BB962C8B-B14F-4D97-AF65-F5344CB8AC3E}">
        <p14:creationId xmlns:p14="http://schemas.microsoft.com/office/powerpoint/2010/main" val="33655276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Compute Capability</a:t>
            </a:r>
            <a:endParaRPr lang="ko-KR" altLang="en-US" dirty="0"/>
          </a:p>
        </p:txBody>
      </p:sp>
      <p:pic>
        <p:nvPicPr>
          <p:cNvPr id="4" name="내용 개체 틀 3" descr="화면 캡처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484784"/>
            <a:ext cx="5400600" cy="6337028"/>
          </a:xfrm>
        </p:spPr>
      </p:pic>
    </p:spTree>
    <p:extLst>
      <p:ext uri="{BB962C8B-B14F-4D97-AF65-F5344CB8AC3E}">
        <p14:creationId xmlns:p14="http://schemas.microsoft.com/office/powerpoint/2010/main" val="13610338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Tesla Roadmap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00" y="1700808"/>
            <a:ext cx="7842294" cy="4182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36445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Cuda</a:t>
            </a:r>
            <a:r>
              <a:rPr lang="en-US" altLang="ko-KR" dirty="0" smtClean="0"/>
              <a:t> Books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102" name="Picture 6" descr="CUDA by Example: An Introduction to General-Purpose GPU Programmi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916832"/>
            <a:ext cx="3845397" cy="3845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Programming Massively Parallel Processors: A Hands-on Approach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31" y="1916832"/>
            <a:ext cx="3845397" cy="3845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79515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Useful information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>
                <a:hlinkClick r:id="rId2"/>
              </a:rPr>
              <a:t>http://developer.nvidia.com</a:t>
            </a:r>
            <a:endParaRPr lang="en-US" altLang="ko-KR" dirty="0" smtClean="0"/>
          </a:p>
          <a:p>
            <a:r>
              <a:rPr lang="en-US" altLang="ko-KR" dirty="0" smtClean="0"/>
              <a:t>CUDA toolkit 4.0</a:t>
            </a:r>
          </a:p>
          <a:p>
            <a:r>
              <a:rPr lang="en-US" altLang="ko-KR" dirty="0" smtClean="0"/>
              <a:t>Linux Getting Started Guide (installation)</a:t>
            </a:r>
          </a:p>
          <a:p>
            <a:r>
              <a:rPr lang="en-US" altLang="ko-KR" dirty="0" smtClean="0"/>
              <a:t>CUDA C programming Guide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1550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CUDA vs. open CL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CUDA (Compute Unified Device Architecture) by </a:t>
            </a:r>
            <a:r>
              <a:rPr lang="en-US" altLang="ko-KR" dirty="0" err="1" smtClean="0"/>
              <a:t>Nvidia</a:t>
            </a:r>
            <a:endParaRPr lang="en-US" altLang="ko-KR" dirty="0" smtClean="0"/>
          </a:p>
          <a:p>
            <a:r>
              <a:rPr lang="en-US" altLang="ko-KR" dirty="0" smtClean="0"/>
              <a:t>Open CL (Computing Language) by </a:t>
            </a:r>
            <a:r>
              <a:rPr lang="en-US" altLang="ko-KR" dirty="0" err="1" smtClean="0"/>
              <a:t>Khronos</a:t>
            </a:r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243701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Processing flow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572424"/>
            <a:ext cx="8229600" cy="4525963"/>
          </a:xfrm>
        </p:spPr>
        <p:txBody>
          <a:bodyPr/>
          <a:lstStyle/>
          <a:p>
            <a:r>
              <a:rPr lang="en-US" altLang="ko-KR" sz="2400" dirty="0" smtClean="0"/>
              <a:t>Bottlenecks</a:t>
            </a:r>
          </a:p>
          <a:p>
            <a:pPr lvl="1"/>
            <a:r>
              <a:rPr lang="en-US" altLang="ko-KR" sz="2400" dirty="0" smtClean="0">
                <a:solidFill>
                  <a:srgbClr val="FFFF00"/>
                </a:solidFill>
              </a:rPr>
              <a:t>PCI bus: 8GB/s</a:t>
            </a:r>
          </a:p>
          <a:p>
            <a:pPr lvl="1"/>
            <a:r>
              <a:rPr lang="en-US" altLang="ko-KR" sz="2400" dirty="0" smtClean="0">
                <a:solidFill>
                  <a:srgbClr val="FFFF00"/>
                </a:solidFill>
              </a:rPr>
              <a:t>Memory latency:</a:t>
            </a:r>
          </a:p>
          <a:p>
            <a:pPr marL="457200" lvl="1" indent="0">
              <a:buNone/>
            </a:pPr>
            <a:r>
              <a:rPr lang="en-US" altLang="ko-KR" sz="2400" dirty="0">
                <a:solidFill>
                  <a:srgbClr val="FFFF00"/>
                </a:solidFill>
              </a:rPr>
              <a:t> </a:t>
            </a:r>
            <a:r>
              <a:rPr lang="en-US" altLang="ko-KR" sz="2400" dirty="0" smtClean="0">
                <a:solidFill>
                  <a:srgbClr val="FFFF00"/>
                </a:solidFill>
              </a:rPr>
              <a:t> 400-800 clock cycles</a:t>
            </a:r>
          </a:p>
          <a:p>
            <a:pPr lvl="1"/>
            <a:r>
              <a:rPr lang="en-US" altLang="ko-KR" sz="2400" dirty="0" smtClean="0"/>
              <a:t>Memory BW:</a:t>
            </a:r>
          </a:p>
          <a:p>
            <a:pPr marL="457200" lvl="1" indent="0">
              <a:buNone/>
            </a:pPr>
            <a:r>
              <a:rPr lang="en-US" altLang="ko-KR" sz="2400" dirty="0" smtClean="0"/>
              <a:t>192.4 GB/s for</a:t>
            </a:r>
          </a:p>
          <a:p>
            <a:pPr marL="457200" lvl="1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</a:t>
            </a:r>
            <a:r>
              <a:rPr lang="en-US" altLang="ko-KR" sz="2400" dirty="0" err="1" smtClean="0"/>
              <a:t>Geforce</a:t>
            </a:r>
            <a:r>
              <a:rPr lang="en-US" altLang="ko-KR" sz="2400" dirty="0" smtClean="0"/>
              <a:t> 580</a:t>
            </a:r>
          </a:p>
          <a:p>
            <a:pPr marL="457200" lvl="1" indent="0">
              <a:buNone/>
            </a:pPr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572424"/>
            <a:ext cx="4767426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83395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304800" y="762000"/>
            <a:ext cx="180975" cy="4572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endParaRPr lang="ko-KR" altLang="ko-KR" sz="2400">
              <a:latin typeface="Times New Roman" pitchFamily="18" charset="0"/>
            </a:endParaRPr>
          </a:p>
        </p:txBody>
      </p:sp>
      <p:sp>
        <p:nvSpPr>
          <p:cNvPr id="21507" name="Text Box 4"/>
          <p:cNvSpPr txBox="1">
            <a:spLocks noChangeArrowheads="1"/>
          </p:cNvSpPr>
          <p:nvPr/>
        </p:nvSpPr>
        <p:spPr bwMode="auto">
          <a:xfrm>
            <a:off x="457200" y="1828800"/>
            <a:ext cx="180975" cy="4572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endParaRPr lang="ko-KR" altLang="ko-KR" sz="2400">
              <a:latin typeface="Times New Roman" pitchFamily="18" charset="0"/>
            </a:endParaRPr>
          </a:p>
        </p:txBody>
      </p:sp>
      <p:sp>
        <p:nvSpPr>
          <p:cNvPr id="21508" name="Text Box 5"/>
          <p:cNvSpPr txBox="1">
            <a:spLocks noChangeArrowheads="1"/>
          </p:cNvSpPr>
          <p:nvPr/>
        </p:nvSpPr>
        <p:spPr bwMode="auto">
          <a:xfrm>
            <a:off x="1116013" y="4076700"/>
            <a:ext cx="7796212" cy="4572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en-US" altLang="ko-KR" sz="2400">
                <a:solidFill>
                  <a:schemeClr val="tx2"/>
                </a:solidFill>
                <a:latin typeface="Times New Roman" pitchFamily="18" charset="0"/>
              </a:rPr>
              <a:t>                              </a:t>
            </a:r>
            <a:endParaRPr lang="en-US" altLang="ko-KR" sz="2400">
              <a:latin typeface="Times New Roman" pitchFamily="18" charset="0"/>
            </a:endParaRPr>
          </a:p>
        </p:txBody>
      </p:sp>
      <p:sp>
        <p:nvSpPr>
          <p:cNvPr id="17413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29600" cy="49688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None/>
              <a:defRPr/>
            </a:pPr>
            <a:endParaRPr lang="en-US" altLang="ko-KR" sz="24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ko-KR" sz="2400" dirty="0" smtClean="0"/>
              <a:t>From outside of the KIAS</a:t>
            </a:r>
          </a:p>
          <a:p>
            <a:pPr marL="457200" lvl="1" indent="0"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ko-KR" sz="2000" dirty="0" err="1" smtClean="0"/>
              <a:t>ssh</a:t>
            </a:r>
            <a:r>
              <a:rPr lang="en-US" altLang="ko-KR" sz="2000" dirty="0" smtClean="0"/>
              <a:t> </a:t>
            </a:r>
            <a:r>
              <a:rPr lang="en-US" altLang="ko-KR" sz="2000" dirty="0" smtClean="0">
                <a:hlinkClick r:id="rId3"/>
              </a:rPr>
              <a:t>cac@newton.kias.re.kr</a:t>
            </a:r>
            <a:r>
              <a:rPr lang="en-US" altLang="ko-KR" sz="2000" dirty="0" smtClean="0"/>
              <a:t>  </a:t>
            </a:r>
            <a:r>
              <a:rPr lang="en-US" altLang="ko-KR" sz="2000" dirty="0" err="1" smtClean="0"/>
              <a:t>pw:cac!KIAS</a:t>
            </a:r>
            <a:r>
              <a:rPr lang="en-US" altLang="ko-KR" sz="2000" dirty="0" smtClean="0"/>
              <a:t>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ko-KR" sz="2400" dirty="0" smtClean="0"/>
              <a:t>From inside of the KIAS or </a:t>
            </a:r>
            <a:r>
              <a:rPr lang="en-US" altLang="ko-KR" sz="2400" dirty="0" err="1" smtClean="0"/>
              <a:t>newton</a:t>
            </a:r>
            <a:endParaRPr lang="en-US" altLang="ko-KR" sz="2400" dirty="0" smtClean="0"/>
          </a:p>
          <a:p>
            <a:pPr marL="457200" lvl="1" indent="0"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ko-KR" sz="2000" dirty="0" err="1" smtClean="0"/>
              <a:t>ssh</a:t>
            </a:r>
            <a:r>
              <a:rPr lang="en-US" altLang="ko-KR" sz="2000" dirty="0" smtClean="0"/>
              <a:t> guest</a:t>
            </a:r>
            <a:r>
              <a:rPr lang="en-US" altLang="ko-KR" sz="2000" dirty="0" smtClean="0">
                <a:hlinkClick r:id="rId4"/>
              </a:rPr>
              <a:t>@gpu.kias.re.kr</a:t>
            </a:r>
            <a:r>
              <a:rPr lang="en-US" altLang="ko-KR" sz="2000" dirty="0" smtClean="0"/>
              <a:t> </a:t>
            </a:r>
            <a:r>
              <a:rPr lang="en-US" altLang="ko-KR" sz="2000" dirty="0" err="1" smtClean="0"/>
              <a:t>pw:kias!guest</a:t>
            </a:r>
            <a:endParaRPr lang="en-US" altLang="ko-KR" sz="2000" dirty="0" smtClean="0"/>
          </a:p>
          <a:p>
            <a:pPr marL="57150" indent="0" eaLnBrk="1" hangingPunct="1">
              <a:lnSpc>
                <a:spcPct val="90000"/>
              </a:lnSpc>
              <a:buNone/>
              <a:defRPr/>
            </a:pPr>
            <a:r>
              <a:rPr lang="en-US" altLang="ko-KR" sz="2000" dirty="0" smtClean="0"/>
              <a:t>     </a:t>
            </a:r>
            <a:r>
              <a:rPr lang="en-US" altLang="ko-KR" sz="2000" dirty="0" err="1" smtClean="0"/>
              <a:t>ssh</a:t>
            </a:r>
            <a:r>
              <a:rPr lang="en-US" altLang="ko-KR" sz="2000" dirty="0" smtClean="0"/>
              <a:t> </a:t>
            </a:r>
            <a:r>
              <a:rPr lang="en-US" altLang="ko-KR" sz="2000" dirty="0" err="1" smtClean="0"/>
              <a:t>gpu</a:t>
            </a:r>
            <a:r>
              <a:rPr lang="en-US" altLang="ko-KR" sz="2000" dirty="0" smtClean="0"/>
              <a:t>[01-24]  </a:t>
            </a:r>
          </a:p>
          <a:p>
            <a:pPr marL="57150" indent="0" eaLnBrk="1" hangingPunct="1">
              <a:lnSpc>
                <a:spcPct val="90000"/>
              </a:lnSpc>
              <a:defRPr/>
            </a:pPr>
            <a:r>
              <a:rPr lang="en-US" altLang="ko-KR" sz="2400" dirty="0" smtClean="0"/>
              <a:t> </a:t>
            </a:r>
            <a:r>
              <a:rPr lang="en-US" altLang="ko-KR" sz="2400" dirty="0" err="1" smtClean="0"/>
              <a:t>mkdir</a:t>
            </a:r>
            <a:r>
              <a:rPr lang="en-US" altLang="ko-KR" sz="2400" dirty="0" smtClean="0"/>
              <a:t> (your usual </a:t>
            </a:r>
            <a:r>
              <a:rPr lang="en-US" altLang="ko-KR" sz="2400" dirty="0" err="1" smtClean="0"/>
              <a:t>userid</a:t>
            </a:r>
            <a:r>
              <a:rPr lang="en-US" altLang="ko-KR" sz="2400" dirty="0" smtClean="0"/>
              <a:t>)</a:t>
            </a:r>
          </a:p>
          <a:p>
            <a:pPr marL="57150" indent="0" eaLnBrk="1" hangingPunct="1">
              <a:lnSpc>
                <a:spcPct val="90000"/>
              </a:lnSpc>
              <a:defRPr/>
            </a:pPr>
            <a:r>
              <a:rPr lang="en-US" altLang="ko-KR" sz="2400" dirty="0" smtClean="0"/>
              <a:t> </a:t>
            </a:r>
            <a:r>
              <a:rPr lang="en-US" altLang="ko-KR" sz="2400" dirty="0" err="1" smtClean="0"/>
              <a:t>cd</a:t>
            </a:r>
            <a:r>
              <a:rPr lang="ko-KR" altLang="en-US" sz="2400" dirty="0" smtClean="0"/>
              <a:t> </a:t>
            </a:r>
            <a:r>
              <a:rPr lang="en-US" altLang="ko-KR" sz="2400" dirty="0" err="1" smtClean="0"/>
              <a:t>userid</a:t>
            </a:r>
            <a:endParaRPr lang="en-US" altLang="ko-KR" sz="2400" dirty="0" smtClean="0"/>
          </a:p>
          <a:p>
            <a:pPr marL="57150" indent="0" eaLnBrk="1" hangingPunct="1">
              <a:lnSpc>
                <a:spcPct val="90000"/>
              </a:lnSpc>
              <a:defRPr/>
            </a:pPr>
            <a:r>
              <a:rPr lang="en-US" altLang="ko-KR" sz="2400" dirty="0" smtClean="0"/>
              <a:t> cp –r ~</a:t>
            </a:r>
            <a:r>
              <a:rPr lang="en-US" altLang="ko-KR" sz="2400" dirty="0" err="1" smtClean="0"/>
              <a:t>jskim</a:t>
            </a:r>
            <a:r>
              <a:rPr lang="en-US" altLang="ko-KR" sz="2400" dirty="0" smtClean="0"/>
              <a:t>/</a:t>
            </a:r>
            <a:r>
              <a:rPr lang="en-US" altLang="ko-KR" sz="2400" dirty="0" err="1" smtClean="0"/>
              <a:t>exam_programs</a:t>
            </a:r>
            <a:r>
              <a:rPr lang="en-US" altLang="ko-KR" sz="2400" dirty="0" smtClean="0"/>
              <a:t> .</a:t>
            </a:r>
          </a:p>
        </p:txBody>
      </p:sp>
      <p:sp>
        <p:nvSpPr>
          <p:cNvPr id="21510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Access to a KIAS GPU cluster</a:t>
            </a:r>
            <a:endParaRPr lang="ko-KR" alt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Example 1: Hello world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 smtClean="0"/>
              <a:t>#include &lt;</a:t>
            </a:r>
            <a:r>
              <a:rPr lang="en-US" altLang="ko-KR" dirty="0" err="1" smtClean="0"/>
              <a:t>stdio.h</a:t>
            </a:r>
            <a:r>
              <a:rPr lang="en-US" altLang="ko-KR" dirty="0" smtClean="0"/>
              <a:t>&gt;</a:t>
            </a:r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void </a:t>
            </a:r>
            <a:r>
              <a:rPr lang="en-US" altLang="ko-KR" dirty="0" err="1" smtClean="0"/>
              <a:t>hello_world</a:t>
            </a:r>
            <a:r>
              <a:rPr lang="en-US" altLang="ko-KR" dirty="0" smtClean="0"/>
              <a:t>(void) {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 </a:t>
            </a:r>
            <a:r>
              <a:rPr lang="en-US" altLang="ko-KR" dirty="0" err="1" smtClean="0"/>
              <a:t>printf</a:t>
            </a:r>
            <a:r>
              <a:rPr lang="en-US" altLang="ko-KR" dirty="0" smtClean="0"/>
              <a:t>(“Hello World\n”);</a:t>
            </a:r>
          </a:p>
          <a:p>
            <a:pPr marL="0" indent="0">
              <a:buNone/>
            </a:pPr>
            <a:r>
              <a:rPr lang="en-US" altLang="ko-KR" dirty="0" smtClean="0"/>
              <a:t>}</a:t>
            </a:r>
          </a:p>
          <a:p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err="1" smtClean="0"/>
              <a:t>int</a:t>
            </a:r>
            <a:r>
              <a:rPr lang="en-US" altLang="ko-KR" dirty="0" smtClean="0"/>
              <a:t> main (void) {</a:t>
            </a:r>
          </a:p>
          <a:p>
            <a:pPr marL="0" indent="0">
              <a:buNone/>
            </a:pPr>
            <a:r>
              <a:rPr lang="en-US" altLang="ko-KR" dirty="0" smtClean="0"/>
              <a:t>    </a:t>
            </a:r>
            <a:r>
              <a:rPr lang="en-US" altLang="ko-KR" dirty="0" err="1" smtClean="0"/>
              <a:t>hello_world</a:t>
            </a:r>
            <a:r>
              <a:rPr lang="en-US" altLang="ko-KR" dirty="0" smtClean="0"/>
              <a:t>();</a:t>
            </a:r>
            <a:endParaRPr lang="en-US" altLang="ko-KR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altLang="ko-KR" dirty="0" smtClean="0"/>
              <a:t>    return 0;</a:t>
            </a:r>
          </a:p>
          <a:p>
            <a:pPr marL="0" indent="0">
              <a:buNone/>
            </a:pPr>
            <a:r>
              <a:rPr lang="en-US" altLang="ko-KR" dirty="0" smtClean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8895680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3243</TotalTime>
  <Words>3378</Words>
  <Application>Microsoft Macintosh PowerPoint</Application>
  <PresentationFormat>On-screen Show (4:3)</PresentationFormat>
  <Paragraphs>494</Paragraphs>
  <Slides>51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51</vt:i4>
      </vt:variant>
    </vt:vector>
  </HeadingPairs>
  <TitlesOfParts>
    <vt:vector size="55" baseType="lpstr">
      <vt:lpstr>Office 테마</vt:lpstr>
      <vt:lpstr>수식</vt:lpstr>
      <vt:lpstr>Microsoft Equation 3.0</vt:lpstr>
      <vt:lpstr>Microsoft Equation</vt:lpstr>
      <vt:lpstr>Introduction to CUDA</vt:lpstr>
      <vt:lpstr>Astronomy Applications of GPU</vt:lpstr>
      <vt:lpstr>Recent GPU cards</vt:lpstr>
      <vt:lpstr>CPU vs. GPU</vt:lpstr>
      <vt:lpstr>Tesla Roadmap</vt:lpstr>
      <vt:lpstr>CUDA vs. open CL</vt:lpstr>
      <vt:lpstr>Processing flow</vt:lpstr>
      <vt:lpstr>Access to a KIAS GPU cluster</vt:lpstr>
      <vt:lpstr>Example 1: Hello world</vt:lpstr>
      <vt:lpstr>Example 1: Hello world</vt:lpstr>
      <vt:lpstr>Compile and Run</vt:lpstr>
      <vt:lpstr>C Language Extensions</vt:lpstr>
      <vt:lpstr>Grid, Block, Thread </vt:lpstr>
      <vt:lpstr>DeviceQuery</vt:lpstr>
      <vt:lpstr>C Language Extensions</vt:lpstr>
      <vt:lpstr>C Language Extensions</vt:lpstr>
      <vt:lpstr>PowerPoint Presentation</vt:lpstr>
      <vt:lpstr>Compile and Run</vt:lpstr>
      <vt:lpstr>PowerPoint Presentation</vt:lpstr>
      <vt:lpstr>PowerPoint Presentation</vt:lpstr>
      <vt:lpstr>Example 3: Vector sum</vt:lpstr>
      <vt:lpstr>Example 3: Vector sum</vt:lpstr>
      <vt:lpstr>Example 3: Vector sum</vt:lpstr>
      <vt:lpstr>Example 3: vector sum</vt:lpstr>
      <vt:lpstr>Example 3: vector sum</vt:lpstr>
      <vt:lpstr>Compile and Run</vt:lpstr>
      <vt:lpstr>Device Memory Space</vt:lpstr>
      <vt:lpstr>Exam: Dot Product</vt:lpstr>
      <vt:lpstr>PowerPoint Presentation</vt:lpstr>
      <vt:lpstr>PowerPoint Presentation</vt:lpstr>
      <vt:lpstr>Reduction</vt:lpstr>
      <vt:lpstr>PowerPoint Presentation</vt:lpstr>
      <vt:lpstr>PowerPoint Presentation</vt:lpstr>
      <vt:lpstr>PowerPoint Presentation</vt:lpstr>
      <vt:lpstr>PowerPoint Presentation</vt:lpstr>
      <vt:lpstr>Histogram</vt:lpstr>
      <vt:lpstr>PowerPoint Presentation</vt:lpstr>
      <vt:lpstr>Read-modify- write</vt:lpstr>
      <vt:lpstr>PowerPoint Presentation</vt:lpstr>
      <vt:lpstr>PowerPoint Presentation</vt:lpstr>
      <vt:lpstr>PowerPoint Presentation</vt:lpstr>
      <vt:lpstr>PowerPoint Presentation</vt:lpstr>
      <vt:lpstr>Correlation Theorem</vt:lpstr>
      <vt:lpstr>AI (Arithmetic Intensity)</vt:lpstr>
      <vt:lpstr>AI for software correlation</vt:lpstr>
      <vt:lpstr>Performance of Tesla C1060  for software correlation</vt:lpstr>
      <vt:lpstr>CUDA-Enabled Devices</vt:lpstr>
      <vt:lpstr>CUDA-Enabled Devices</vt:lpstr>
      <vt:lpstr>Compute Capability</vt:lpstr>
      <vt:lpstr>Cuda Books</vt:lpstr>
      <vt:lpstr>Useful information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CUDA Programming Basics</dc:title>
  <dc:creator>jskim</dc:creator>
  <cp:lastModifiedBy>Jongsoo Kim</cp:lastModifiedBy>
  <cp:revision>74</cp:revision>
  <dcterms:created xsi:type="dcterms:W3CDTF">2010-12-16T01:37:38Z</dcterms:created>
  <dcterms:modified xsi:type="dcterms:W3CDTF">2011-07-02T04:27:59Z</dcterms:modified>
</cp:coreProperties>
</file>